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4305" r:id="rId2"/>
  </p:sldMasterIdLst>
  <p:notesMasterIdLst>
    <p:notesMasterId r:id="rId19"/>
  </p:notesMasterIdLst>
  <p:sldIdLst>
    <p:sldId id="310" r:id="rId3"/>
    <p:sldId id="290" r:id="rId4"/>
    <p:sldId id="328" r:id="rId5"/>
    <p:sldId id="311" r:id="rId6"/>
    <p:sldId id="332" r:id="rId7"/>
    <p:sldId id="355" r:id="rId8"/>
    <p:sldId id="327" r:id="rId9"/>
    <p:sldId id="344" r:id="rId10"/>
    <p:sldId id="338" r:id="rId11"/>
    <p:sldId id="356" r:id="rId12"/>
    <p:sldId id="357" r:id="rId13"/>
    <p:sldId id="358" r:id="rId14"/>
    <p:sldId id="347" r:id="rId15"/>
    <p:sldId id="359" r:id="rId16"/>
    <p:sldId id="360" r:id="rId17"/>
    <p:sldId id="361" r:id="rId18"/>
  </p:sldIdLst>
  <p:sldSz cx="9144000" cy="6858000" type="screen4x3"/>
  <p:notesSz cx="6797675" cy="9928225"/>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5" userDrawn="1">
          <p15:clr>
            <a:srgbClr val="A4A3A4"/>
          </p15:clr>
        </p15:guide>
        <p15:guide id="2" pos="2160" userDrawn="1">
          <p15:clr>
            <a:srgbClr val="A4A3A4"/>
          </p15:clr>
        </p15:guide>
        <p15:guide id="3" orient="horz" pos="3128" userDrawn="1">
          <p15:clr>
            <a:srgbClr val="A4A3A4"/>
          </p15:clr>
        </p15:guide>
        <p15:guide id="4"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0000"/>
    <a:srgbClr val="FF0000"/>
    <a:srgbClr val="B40000"/>
    <a:srgbClr val="C40000"/>
    <a:srgbClr val="3366F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65" autoAdjust="0"/>
    <p:restoredTop sz="89337" autoAdjust="0"/>
  </p:normalViewPr>
  <p:slideViewPr>
    <p:cSldViewPr showGuides="1">
      <p:cViewPr varScale="1">
        <p:scale>
          <a:sx n="100" d="100"/>
          <a:sy n="100" d="100"/>
        </p:scale>
        <p:origin x="1968" y="90"/>
      </p:cViewPr>
      <p:guideLst>
        <p:guide orient="horz" pos="2160"/>
        <p:guide pos="2880"/>
      </p:guideLst>
    </p:cSldViewPr>
  </p:slideViewPr>
  <p:notesTextViewPr>
    <p:cViewPr>
      <p:scale>
        <a:sx n="100" d="100"/>
        <a:sy n="100" d="100"/>
      </p:scale>
      <p:origin x="0" y="0"/>
    </p:cViewPr>
  </p:notesTextViewPr>
  <p:notesViewPr>
    <p:cSldViewPr showGuides="1">
      <p:cViewPr>
        <p:scale>
          <a:sx n="200" d="100"/>
          <a:sy n="200" d="100"/>
        </p:scale>
        <p:origin x="1392" y="-3564"/>
      </p:cViewPr>
      <p:guideLst>
        <p:guide orient="horz" pos="3135"/>
        <p:guide pos="2160"/>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bwMode="auto">
          <a:xfrm>
            <a:off x="1" y="0"/>
            <a:ext cx="2945659" cy="497521"/>
          </a:xfrm>
          <a:prstGeom prst="rect">
            <a:avLst/>
          </a:prstGeom>
          <a:noFill/>
          <a:ln w="9525">
            <a:noFill/>
            <a:miter lim="800000"/>
            <a:headEnd/>
            <a:tailEnd/>
          </a:ln>
        </p:spPr>
        <p:txBody>
          <a:bodyPr vert="horz" wrap="square" lIns="91408" tIns="45704" rIns="91408" bIns="45704" numCol="1" anchor="t" anchorCtr="0" compatLnSpc="1">
            <a:prstTxWarp prst="textNoShape">
              <a:avLst/>
            </a:prstTxWarp>
          </a:bodyPr>
          <a:lstStyle>
            <a:lvl1pPr defTabSz="914113" eaLnBrk="1" hangingPunct="1">
              <a:defRPr sz="1200">
                <a:latin typeface="Calibri" pitchFamily="34" charset="0"/>
              </a:defRPr>
            </a:lvl1pPr>
          </a:lstStyle>
          <a:p>
            <a:pPr>
              <a:defRPr/>
            </a:pPr>
            <a:endParaRPr lang="ru-RU"/>
          </a:p>
        </p:txBody>
      </p:sp>
      <p:sp>
        <p:nvSpPr>
          <p:cNvPr id="3" name="Дата 2"/>
          <p:cNvSpPr>
            <a:spLocks noGrp="1"/>
          </p:cNvSpPr>
          <p:nvPr>
            <p:ph type="dt" idx="1"/>
          </p:nvPr>
        </p:nvSpPr>
        <p:spPr bwMode="auto">
          <a:xfrm>
            <a:off x="3850444" y="0"/>
            <a:ext cx="2945659" cy="497521"/>
          </a:xfrm>
          <a:prstGeom prst="rect">
            <a:avLst/>
          </a:prstGeom>
          <a:noFill/>
          <a:ln w="9525">
            <a:noFill/>
            <a:miter lim="800000"/>
            <a:headEnd/>
            <a:tailEnd/>
          </a:ln>
        </p:spPr>
        <p:txBody>
          <a:bodyPr vert="horz" wrap="square" lIns="91408" tIns="45704" rIns="91408" bIns="45704" numCol="1" anchor="t" anchorCtr="0" compatLnSpc="1">
            <a:prstTxWarp prst="textNoShape">
              <a:avLst/>
            </a:prstTxWarp>
          </a:bodyPr>
          <a:lstStyle>
            <a:lvl1pPr algn="r" defTabSz="914113" eaLnBrk="1" hangingPunct="1">
              <a:defRPr sz="1200">
                <a:latin typeface="Calibri" pitchFamily="34" charset="0"/>
              </a:defRPr>
            </a:lvl1pPr>
          </a:lstStyle>
          <a:p>
            <a:pPr>
              <a:defRPr/>
            </a:pPr>
            <a:fld id="{A79E4363-8CD7-4EAB-B290-3C6DD21CDE65}" type="datetimeFigureOut">
              <a:rPr lang="ru-RU"/>
              <a:pPr>
                <a:defRPr/>
              </a:pPr>
              <a:t>10.11.2016</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253" tIns="45626" rIns="91253" bIns="45626" rtlCol="0" anchor="ctr"/>
          <a:lstStyle/>
          <a:p>
            <a:pPr lvl="0"/>
            <a:endParaRPr lang="ru-RU" noProof="0"/>
          </a:p>
        </p:txBody>
      </p:sp>
      <p:sp>
        <p:nvSpPr>
          <p:cNvPr id="5" name="Заметки 4"/>
          <p:cNvSpPr>
            <a:spLocks noGrp="1"/>
          </p:cNvSpPr>
          <p:nvPr>
            <p:ph type="body" sz="quarter" idx="3"/>
          </p:nvPr>
        </p:nvSpPr>
        <p:spPr bwMode="auto">
          <a:xfrm>
            <a:off x="679768" y="4715353"/>
            <a:ext cx="5438140" cy="4468176"/>
          </a:xfrm>
          <a:prstGeom prst="rect">
            <a:avLst/>
          </a:prstGeom>
          <a:noFill/>
          <a:ln w="9525">
            <a:noFill/>
            <a:miter lim="800000"/>
            <a:headEnd/>
            <a:tailEnd/>
          </a:ln>
        </p:spPr>
        <p:txBody>
          <a:bodyPr vert="horz" wrap="square" lIns="91408" tIns="45704" rIns="91408" bIns="45704" numCol="1" anchor="t" anchorCtr="0" compatLnSpc="1">
            <a:prstTxWarp prst="textNoShape">
              <a:avLst/>
            </a:prstTxWarp>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bwMode="auto">
          <a:xfrm>
            <a:off x="1" y="9429121"/>
            <a:ext cx="2945659" cy="497521"/>
          </a:xfrm>
          <a:prstGeom prst="rect">
            <a:avLst/>
          </a:prstGeom>
          <a:noFill/>
          <a:ln w="9525">
            <a:noFill/>
            <a:miter lim="800000"/>
            <a:headEnd/>
            <a:tailEnd/>
          </a:ln>
        </p:spPr>
        <p:txBody>
          <a:bodyPr vert="horz" wrap="square" lIns="91408" tIns="45704" rIns="91408" bIns="45704" numCol="1" anchor="b" anchorCtr="0" compatLnSpc="1">
            <a:prstTxWarp prst="textNoShape">
              <a:avLst/>
            </a:prstTxWarp>
          </a:bodyPr>
          <a:lstStyle>
            <a:lvl1pPr defTabSz="914113" eaLnBrk="1" hangingPunct="1">
              <a:defRPr sz="1200">
                <a:latin typeface="Calibri" pitchFamily="34" charset="0"/>
              </a:defRPr>
            </a:lvl1pPr>
          </a:lstStyle>
          <a:p>
            <a:pPr>
              <a:defRPr/>
            </a:pPr>
            <a:endParaRPr lang="ru-RU"/>
          </a:p>
        </p:txBody>
      </p:sp>
      <p:sp>
        <p:nvSpPr>
          <p:cNvPr id="7" name="Номер слайда 6"/>
          <p:cNvSpPr>
            <a:spLocks noGrp="1"/>
          </p:cNvSpPr>
          <p:nvPr>
            <p:ph type="sldNum" sz="quarter" idx="5"/>
          </p:nvPr>
        </p:nvSpPr>
        <p:spPr bwMode="auto">
          <a:xfrm>
            <a:off x="3850444" y="9429121"/>
            <a:ext cx="2945659" cy="497521"/>
          </a:xfrm>
          <a:prstGeom prst="rect">
            <a:avLst/>
          </a:prstGeom>
          <a:noFill/>
          <a:ln w="9525">
            <a:noFill/>
            <a:miter lim="800000"/>
            <a:headEnd/>
            <a:tailEnd/>
          </a:ln>
        </p:spPr>
        <p:txBody>
          <a:bodyPr vert="horz" wrap="square" lIns="91408" tIns="45704" rIns="91408" bIns="45704"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EACF3CFC-5FA2-47D8-9806-125CFD57ECAE}" type="slidenum">
              <a:rPr lang="ru-RU" altLang="ru-RU"/>
              <a:pPr>
                <a:defRPr/>
              </a:pPr>
              <a:t>‹#›</a:t>
            </a:fld>
            <a:endParaRPr lang="ru-RU" altLang="ru-RU"/>
          </a:p>
        </p:txBody>
      </p:sp>
    </p:spTree>
    <p:extLst>
      <p:ext uri="{BB962C8B-B14F-4D97-AF65-F5344CB8AC3E}">
        <p14:creationId xmlns:p14="http://schemas.microsoft.com/office/powerpoint/2010/main" val="8975517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p>
        </p:txBody>
      </p:sp>
      <p:sp>
        <p:nvSpPr>
          <p:cNvPr id="5124"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9310" indent="-284350">
              <a:defRPr>
                <a:solidFill>
                  <a:schemeClr val="tx1"/>
                </a:solidFill>
                <a:latin typeface="Arial" panose="020B0604020202020204" pitchFamily="34" charset="0"/>
              </a:defRPr>
            </a:lvl2pPr>
            <a:lvl3pPr marL="1137399" indent="-227480">
              <a:defRPr>
                <a:solidFill>
                  <a:schemeClr val="tx1"/>
                </a:solidFill>
                <a:latin typeface="Arial" panose="020B0604020202020204" pitchFamily="34" charset="0"/>
              </a:defRPr>
            </a:lvl3pPr>
            <a:lvl4pPr marL="1592359" indent="-227480">
              <a:defRPr>
                <a:solidFill>
                  <a:schemeClr val="tx1"/>
                </a:solidFill>
                <a:latin typeface="Arial" panose="020B0604020202020204" pitchFamily="34" charset="0"/>
              </a:defRPr>
            </a:lvl4pPr>
            <a:lvl5pPr marL="2047319" indent="-227480">
              <a:defRPr>
                <a:solidFill>
                  <a:schemeClr val="tx1"/>
                </a:solidFill>
                <a:latin typeface="Arial" panose="020B0604020202020204" pitchFamily="34" charset="0"/>
              </a:defRPr>
            </a:lvl5pPr>
            <a:lvl6pPr marL="2502278" indent="-227480" eaLnBrk="0" fontAlgn="base" hangingPunct="0">
              <a:spcBef>
                <a:spcPct val="0"/>
              </a:spcBef>
              <a:spcAft>
                <a:spcPct val="0"/>
              </a:spcAft>
              <a:defRPr>
                <a:solidFill>
                  <a:schemeClr val="tx1"/>
                </a:solidFill>
                <a:latin typeface="Arial" panose="020B0604020202020204" pitchFamily="34" charset="0"/>
              </a:defRPr>
            </a:lvl6pPr>
            <a:lvl7pPr marL="2957238" indent="-227480" eaLnBrk="0" fontAlgn="base" hangingPunct="0">
              <a:spcBef>
                <a:spcPct val="0"/>
              </a:spcBef>
              <a:spcAft>
                <a:spcPct val="0"/>
              </a:spcAft>
              <a:defRPr>
                <a:solidFill>
                  <a:schemeClr val="tx1"/>
                </a:solidFill>
                <a:latin typeface="Arial" panose="020B0604020202020204" pitchFamily="34" charset="0"/>
              </a:defRPr>
            </a:lvl7pPr>
            <a:lvl8pPr marL="3412198" indent="-227480" eaLnBrk="0" fontAlgn="base" hangingPunct="0">
              <a:spcBef>
                <a:spcPct val="0"/>
              </a:spcBef>
              <a:spcAft>
                <a:spcPct val="0"/>
              </a:spcAft>
              <a:defRPr>
                <a:solidFill>
                  <a:schemeClr val="tx1"/>
                </a:solidFill>
                <a:latin typeface="Arial" panose="020B0604020202020204" pitchFamily="34" charset="0"/>
              </a:defRPr>
            </a:lvl8pPr>
            <a:lvl9pPr marL="3867158" indent="-227480" eaLnBrk="0" fontAlgn="base" hangingPunct="0">
              <a:spcBef>
                <a:spcPct val="0"/>
              </a:spcBef>
              <a:spcAft>
                <a:spcPct val="0"/>
              </a:spcAft>
              <a:defRPr>
                <a:solidFill>
                  <a:schemeClr val="tx1"/>
                </a:solidFill>
                <a:latin typeface="Arial" panose="020B0604020202020204" pitchFamily="34" charset="0"/>
              </a:defRPr>
            </a:lvl9pPr>
          </a:lstStyle>
          <a:p>
            <a:fld id="{37172553-921C-47A3-B6F9-D18047A68A70}" type="slidenum">
              <a:rPr lang="ru-RU" altLang="ru-RU" smtClean="0">
                <a:latin typeface="Calibri" panose="020F0502020204030204" pitchFamily="34" charset="0"/>
              </a:rPr>
              <a:pPr/>
              <a:t>1</a:t>
            </a:fld>
            <a:endParaRPr lang="ru-RU" altLang="ru-RU" smtClean="0">
              <a:latin typeface="Calibri" panose="020F0502020204030204" pitchFamily="34" charset="0"/>
            </a:endParaRPr>
          </a:p>
        </p:txBody>
      </p:sp>
    </p:spTree>
    <p:extLst>
      <p:ext uri="{BB962C8B-B14F-4D97-AF65-F5344CB8AC3E}">
        <p14:creationId xmlns:p14="http://schemas.microsoft.com/office/powerpoint/2010/main" val="39043949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862013" y="795338"/>
            <a:ext cx="4957762" cy="3719512"/>
          </a:xfrm>
        </p:spPr>
      </p:sp>
      <p:sp>
        <p:nvSpPr>
          <p:cNvPr id="3" name="Заметки 2"/>
          <p:cNvSpPr>
            <a:spLocks noGrp="1"/>
          </p:cNvSpPr>
          <p:nvPr>
            <p:ph type="body" idx="1"/>
          </p:nvPr>
        </p:nvSpPr>
        <p:spPr>
          <a:xfrm>
            <a:off x="185555" y="4528554"/>
            <a:ext cx="6303815" cy="5178785"/>
          </a:xfrm>
        </p:spPr>
        <p:txBody>
          <a:bodyPr>
            <a:normAutofit/>
          </a:bodyPr>
          <a:lstStyle/>
          <a:p>
            <a:endParaRPr lang="ru-RU" sz="140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4E94E8C1-E7C1-46A6-A5FD-666EDA16E6F1}" type="slidenum">
              <a:rPr lang="ru-RU" smtClean="0">
                <a:solidFill>
                  <a:prstClr val="black"/>
                </a:solidFill>
              </a:rPr>
              <a:pPr/>
              <a:t>10</a:t>
            </a:fld>
            <a:endParaRPr lang="ru-RU">
              <a:solidFill>
                <a:prstClr val="black"/>
              </a:solidFill>
            </a:endParaRPr>
          </a:p>
        </p:txBody>
      </p:sp>
    </p:spTree>
    <p:extLst>
      <p:ext uri="{BB962C8B-B14F-4D97-AF65-F5344CB8AC3E}">
        <p14:creationId xmlns:p14="http://schemas.microsoft.com/office/powerpoint/2010/main" val="1461213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862013" y="795338"/>
            <a:ext cx="4957762" cy="3719512"/>
          </a:xfrm>
        </p:spPr>
      </p:sp>
      <p:sp>
        <p:nvSpPr>
          <p:cNvPr id="3" name="Заметки 2"/>
          <p:cNvSpPr>
            <a:spLocks noGrp="1"/>
          </p:cNvSpPr>
          <p:nvPr>
            <p:ph type="body" idx="1"/>
          </p:nvPr>
        </p:nvSpPr>
        <p:spPr>
          <a:xfrm>
            <a:off x="185555" y="4528554"/>
            <a:ext cx="6303815" cy="5178785"/>
          </a:xfrm>
        </p:spPr>
        <p:txBody>
          <a:bodyPr>
            <a:normAutofit/>
          </a:bodyPr>
          <a:lstStyle/>
          <a:p>
            <a:endParaRPr lang="ru-RU" sz="140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4E94E8C1-E7C1-46A6-A5FD-666EDA16E6F1}" type="slidenum">
              <a:rPr lang="ru-RU" smtClean="0">
                <a:solidFill>
                  <a:prstClr val="black"/>
                </a:solidFill>
              </a:rPr>
              <a:pPr/>
              <a:t>14</a:t>
            </a:fld>
            <a:endParaRPr lang="ru-RU">
              <a:solidFill>
                <a:prstClr val="black"/>
              </a:solidFill>
            </a:endParaRPr>
          </a:p>
        </p:txBody>
      </p:sp>
    </p:spTree>
    <p:extLst>
      <p:ext uri="{BB962C8B-B14F-4D97-AF65-F5344CB8AC3E}">
        <p14:creationId xmlns:p14="http://schemas.microsoft.com/office/powerpoint/2010/main" val="3533437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862013" y="795338"/>
            <a:ext cx="4957762" cy="3719512"/>
          </a:xfrm>
        </p:spPr>
      </p:sp>
      <p:sp>
        <p:nvSpPr>
          <p:cNvPr id="3" name="Заметки 2"/>
          <p:cNvSpPr>
            <a:spLocks noGrp="1"/>
          </p:cNvSpPr>
          <p:nvPr>
            <p:ph type="body" idx="1"/>
          </p:nvPr>
        </p:nvSpPr>
        <p:spPr>
          <a:xfrm>
            <a:off x="185555" y="4528554"/>
            <a:ext cx="6303815" cy="5178785"/>
          </a:xfrm>
        </p:spPr>
        <p:txBody>
          <a:bodyPr>
            <a:normAutofit/>
          </a:bodyPr>
          <a:lstStyle/>
          <a:p>
            <a:endParaRPr lang="ru-RU" sz="140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4E94E8C1-E7C1-46A6-A5FD-666EDA16E6F1}" type="slidenum">
              <a:rPr lang="ru-RU" smtClean="0">
                <a:solidFill>
                  <a:prstClr val="black"/>
                </a:solidFill>
              </a:rPr>
              <a:pPr/>
              <a:t>15</a:t>
            </a:fld>
            <a:endParaRPr lang="ru-RU">
              <a:solidFill>
                <a:prstClr val="black"/>
              </a:solidFill>
            </a:endParaRPr>
          </a:p>
        </p:txBody>
      </p:sp>
    </p:spTree>
    <p:extLst>
      <p:ext uri="{BB962C8B-B14F-4D97-AF65-F5344CB8AC3E}">
        <p14:creationId xmlns:p14="http://schemas.microsoft.com/office/powerpoint/2010/main" val="2430976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862013" y="795338"/>
            <a:ext cx="4957762" cy="3719512"/>
          </a:xfrm>
        </p:spPr>
      </p:sp>
      <p:sp>
        <p:nvSpPr>
          <p:cNvPr id="3" name="Заметки 2"/>
          <p:cNvSpPr>
            <a:spLocks noGrp="1"/>
          </p:cNvSpPr>
          <p:nvPr>
            <p:ph type="body" idx="1"/>
          </p:nvPr>
        </p:nvSpPr>
        <p:spPr>
          <a:xfrm>
            <a:off x="185555" y="4528554"/>
            <a:ext cx="6303815" cy="5178785"/>
          </a:xfrm>
        </p:spPr>
        <p:txBody>
          <a:bodyPr>
            <a:normAutofit/>
          </a:bodyPr>
          <a:lstStyle/>
          <a:p>
            <a:endParaRPr lang="ru-RU" sz="140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4E94E8C1-E7C1-46A6-A5FD-666EDA16E6F1}" type="slidenum">
              <a:rPr lang="ru-RU" smtClean="0">
                <a:solidFill>
                  <a:prstClr val="black"/>
                </a:solidFill>
              </a:rPr>
              <a:pPr/>
              <a:t>16</a:t>
            </a:fld>
            <a:endParaRPr lang="ru-RU">
              <a:solidFill>
                <a:prstClr val="black"/>
              </a:solidFill>
            </a:endParaRPr>
          </a:p>
        </p:txBody>
      </p:sp>
    </p:spTree>
    <p:extLst>
      <p:ext uri="{BB962C8B-B14F-4D97-AF65-F5344CB8AC3E}">
        <p14:creationId xmlns:p14="http://schemas.microsoft.com/office/powerpoint/2010/main" val="3902493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ru-RU" altLang="ru-RU" smtClean="0"/>
          </a:p>
        </p:txBody>
      </p:sp>
      <p:sp>
        <p:nvSpPr>
          <p:cNvPr id="7172"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7730" indent="-282771">
              <a:defRPr>
                <a:solidFill>
                  <a:schemeClr val="tx1"/>
                </a:solidFill>
                <a:latin typeface="Arial" panose="020B0604020202020204" pitchFamily="34" charset="0"/>
              </a:defRPr>
            </a:lvl2pPr>
            <a:lvl3pPr marL="1135820" indent="-225901">
              <a:defRPr>
                <a:solidFill>
                  <a:schemeClr val="tx1"/>
                </a:solidFill>
                <a:latin typeface="Arial" panose="020B0604020202020204" pitchFamily="34" charset="0"/>
              </a:defRPr>
            </a:lvl3pPr>
            <a:lvl4pPr marL="1590780" indent="-225901">
              <a:defRPr>
                <a:solidFill>
                  <a:schemeClr val="tx1"/>
                </a:solidFill>
                <a:latin typeface="Arial" panose="020B0604020202020204" pitchFamily="34" charset="0"/>
              </a:defRPr>
            </a:lvl4pPr>
            <a:lvl5pPr marL="2045740" indent="-225901">
              <a:defRPr>
                <a:solidFill>
                  <a:schemeClr val="tx1"/>
                </a:solidFill>
                <a:latin typeface="Arial" panose="020B0604020202020204" pitchFamily="34" charset="0"/>
              </a:defRPr>
            </a:lvl5pPr>
            <a:lvl6pPr marL="2500699" indent="-225901" eaLnBrk="0" fontAlgn="base" hangingPunct="0">
              <a:spcBef>
                <a:spcPct val="0"/>
              </a:spcBef>
              <a:spcAft>
                <a:spcPct val="0"/>
              </a:spcAft>
              <a:defRPr>
                <a:solidFill>
                  <a:schemeClr val="tx1"/>
                </a:solidFill>
                <a:latin typeface="Arial" panose="020B0604020202020204" pitchFamily="34" charset="0"/>
              </a:defRPr>
            </a:lvl6pPr>
            <a:lvl7pPr marL="2955659" indent="-225901" eaLnBrk="0" fontAlgn="base" hangingPunct="0">
              <a:spcBef>
                <a:spcPct val="0"/>
              </a:spcBef>
              <a:spcAft>
                <a:spcPct val="0"/>
              </a:spcAft>
              <a:defRPr>
                <a:solidFill>
                  <a:schemeClr val="tx1"/>
                </a:solidFill>
                <a:latin typeface="Arial" panose="020B0604020202020204" pitchFamily="34" charset="0"/>
              </a:defRPr>
            </a:lvl7pPr>
            <a:lvl8pPr marL="3410619" indent="-225901" eaLnBrk="0" fontAlgn="base" hangingPunct="0">
              <a:spcBef>
                <a:spcPct val="0"/>
              </a:spcBef>
              <a:spcAft>
                <a:spcPct val="0"/>
              </a:spcAft>
              <a:defRPr>
                <a:solidFill>
                  <a:schemeClr val="tx1"/>
                </a:solidFill>
                <a:latin typeface="Arial" panose="020B0604020202020204" pitchFamily="34" charset="0"/>
              </a:defRPr>
            </a:lvl8pPr>
            <a:lvl9pPr marL="3865578" indent="-225901" eaLnBrk="0" fontAlgn="base" hangingPunct="0">
              <a:spcBef>
                <a:spcPct val="0"/>
              </a:spcBef>
              <a:spcAft>
                <a:spcPct val="0"/>
              </a:spcAft>
              <a:defRPr>
                <a:solidFill>
                  <a:schemeClr val="tx1"/>
                </a:solidFill>
                <a:latin typeface="Arial" panose="020B0604020202020204" pitchFamily="34" charset="0"/>
              </a:defRPr>
            </a:lvl9pPr>
          </a:lstStyle>
          <a:p>
            <a:fld id="{1EF307DA-7D44-4F28-89B3-B2DE1888E02C}" type="slidenum">
              <a:rPr lang="ru-RU" altLang="ru-RU" smtClean="0">
                <a:latin typeface="Calibri" panose="020F0502020204030204" pitchFamily="34" charset="0"/>
              </a:rPr>
              <a:pPr/>
              <a:t>2</a:t>
            </a:fld>
            <a:endParaRPr lang="ru-RU" altLang="ru-RU" smtClean="0">
              <a:latin typeface="Calibri" panose="020F0502020204030204" pitchFamily="34" charset="0"/>
            </a:endParaRPr>
          </a:p>
        </p:txBody>
      </p:sp>
    </p:spTree>
    <p:extLst>
      <p:ext uri="{BB962C8B-B14F-4D97-AF65-F5344CB8AC3E}">
        <p14:creationId xmlns:p14="http://schemas.microsoft.com/office/powerpoint/2010/main" val="2465218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ru-RU" altLang="ru-RU" smtClean="0"/>
          </a:p>
        </p:txBody>
      </p:sp>
      <p:sp>
        <p:nvSpPr>
          <p:cNvPr id="9220"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9310" indent="-284350">
              <a:defRPr>
                <a:solidFill>
                  <a:schemeClr val="tx1"/>
                </a:solidFill>
                <a:latin typeface="Arial" panose="020B0604020202020204" pitchFamily="34" charset="0"/>
              </a:defRPr>
            </a:lvl2pPr>
            <a:lvl3pPr marL="1137399" indent="-227480">
              <a:defRPr>
                <a:solidFill>
                  <a:schemeClr val="tx1"/>
                </a:solidFill>
                <a:latin typeface="Arial" panose="020B0604020202020204" pitchFamily="34" charset="0"/>
              </a:defRPr>
            </a:lvl3pPr>
            <a:lvl4pPr marL="1592359" indent="-227480">
              <a:defRPr>
                <a:solidFill>
                  <a:schemeClr val="tx1"/>
                </a:solidFill>
                <a:latin typeface="Arial" panose="020B0604020202020204" pitchFamily="34" charset="0"/>
              </a:defRPr>
            </a:lvl4pPr>
            <a:lvl5pPr marL="2047319" indent="-227480">
              <a:defRPr>
                <a:solidFill>
                  <a:schemeClr val="tx1"/>
                </a:solidFill>
                <a:latin typeface="Arial" panose="020B0604020202020204" pitchFamily="34" charset="0"/>
              </a:defRPr>
            </a:lvl5pPr>
            <a:lvl6pPr marL="2502278" indent="-227480" eaLnBrk="0" fontAlgn="base" hangingPunct="0">
              <a:spcBef>
                <a:spcPct val="0"/>
              </a:spcBef>
              <a:spcAft>
                <a:spcPct val="0"/>
              </a:spcAft>
              <a:defRPr>
                <a:solidFill>
                  <a:schemeClr val="tx1"/>
                </a:solidFill>
                <a:latin typeface="Arial" panose="020B0604020202020204" pitchFamily="34" charset="0"/>
              </a:defRPr>
            </a:lvl6pPr>
            <a:lvl7pPr marL="2957238" indent="-227480" eaLnBrk="0" fontAlgn="base" hangingPunct="0">
              <a:spcBef>
                <a:spcPct val="0"/>
              </a:spcBef>
              <a:spcAft>
                <a:spcPct val="0"/>
              </a:spcAft>
              <a:defRPr>
                <a:solidFill>
                  <a:schemeClr val="tx1"/>
                </a:solidFill>
                <a:latin typeface="Arial" panose="020B0604020202020204" pitchFamily="34" charset="0"/>
              </a:defRPr>
            </a:lvl7pPr>
            <a:lvl8pPr marL="3412198" indent="-227480" eaLnBrk="0" fontAlgn="base" hangingPunct="0">
              <a:spcBef>
                <a:spcPct val="0"/>
              </a:spcBef>
              <a:spcAft>
                <a:spcPct val="0"/>
              </a:spcAft>
              <a:defRPr>
                <a:solidFill>
                  <a:schemeClr val="tx1"/>
                </a:solidFill>
                <a:latin typeface="Arial" panose="020B0604020202020204" pitchFamily="34" charset="0"/>
              </a:defRPr>
            </a:lvl8pPr>
            <a:lvl9pPr marL="3867158" indent="-227480" eaLnBrk="0" fontAlgn="base" hangingPunct="0">
              <a:spcBef>
                <a:spcPct val="0"/>
              </a:spcBef>
              <a:spcAft>
                <a:spcPct val="0"/>
              </a:spcAft>
              <a:defRPr>
                <a:solidFill>
                  <a:schemeClr val="tx1"/>
                </a:solidFill>
                <a:latin typeface="Arial" panose="020B0604020202020204" pitchFamily="34" charset="0"/>
              </a:defRPr>
            </a:lvl9pPr>
          </a:lstStyle>
          <a:p>
            <a:fld id="{44042077-BA7D-4C68-BFE7-9DBB7C9E53E8}" type="slidenum">
              <a:rPr lang="ru-RU" altLang="ru-RU" smtClean="0">
                <a:latin typeface="Calibri" panose="020F0502020204030204" pitchFamily="34" charset="0"/>
              </a:rPr>
              <a:pPr/>
              <a:t>3</a:t>
            </a:fld>
            <a:endParaRPr lang="ru-RU" altLang="ru-RU" smtClean="0">
              <a:latin typeface="Calibri" panose="020F0502020204030204" pitchFamily="34" charset="0"/>
            </a:endParaRPr>
          </a:p>
        </p:txBody>
      </p:sp>
    </p:spTree>
    <p:extLst>
      <p:ext uri="{BB962C8B-B14F-4D97-AF65-F5344CB8AC3E}">
        <p14:creationId xmlns:p14="http://schemas.microsoft.com/office/powerpoint/2010/main" val="4270986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ru-RU" altLang="ru-RU" smtClean="0"/>
          </a:p>
        </p:txBody>
      </p:sp>
      <p:sp>
        <p:nvSpPr>
          <p:cNvPr id="11268" name="Номер слайда 3"/>
          <p:cNvSpPr txBox="1">
            <a:spLocks noGrp="1"/>
          </p:cNvSpPr>
          <p:nvPr/>
        </p:nvSpPr>
        <p:spPr bwMode="auto">
          <a:xfrm>
            <a:off x="3850444" y="9429121"/>
            <a:ext cx="2945659" cy="497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7" tIns="45698" rIns="91397" bIns="45698" anchor="b"/>
          <a:lstStyle>
            <a:lvl1pPr defTabSz="915988">
              <a:defRPr>
                <a:solidFill>
                  <a:schemeClr val="tx1"/>
                </a:solidFill>
                <a:latin typeface="Arial" panose="020B0604020202020204" pitchFamily="34" charset="0"/>
              </a:defRPr>
            </a:lvl1pPr>
            <a:lvl2pPr marL="742950" indent="-285750" defTabSz="915988">
              <a:defRPr>
                <a:solidFill>
                  <a:schemeClr val="tx1"/>
                </a:solidFill>
                <a:latin typeface="Arial" panose="020B0604020202020204" pitchFamily="34" charset="0"/>
              </a:defRPr>
            </a:lvl2pPr>
            <a:lvl3pPr marL="1143000" indent="-228600" defTabSz="915988">
              <a:defRPr>
                <a:solidFill>
                  <a:schemeClr val="tx1"/>
                </a:solidFill>
                <a:latin typeface="Arial" panose="020B0604020202020204" pitchFamily="34" charset="0"/>
              </a:defRPr>
            </a:lvl3pPr>
            <a:lvl4pPr marL="1600200" indent="-228600" defTabSz="915988">
              <a:defRPr>
                <a:solidFill>
                  <a:schemeClr val="tx1"/>
                </a:solidFill>
                <a:latin typeface="Arial" panose="020B0604020202020204" pitchFamily="34" charset="0"/>
              </a:defRPr>
            </a:lvl4pPr>
            <a:lvl5pPr marL="2057400" indent="-228600" defTabSz="915988">
              <a:defRPr>
                <a:solidFill>
                  <a:schemeClr val="tx1"/>
                </a:solidFill>
                <a:latin typeface="Arial" panose="020B0604020202020204" pitchFamily="34" charset="0"/>
              </a:defRPr>
            </a:lvl5pPr>
            <a:lvl6pPr marL="2514600" indent="-228600" defTabSz="915988" eaLnBrk="0" fontAlgn="base" hangingPunct="0">
              <a:spcBef>
                <a:spcPct val="0"/>
              </a:spcBef>
              <a:spcAft>
                <a:spcPct val="0"/>
              </a:spcAft>
              <a:defRPr>
                <a:solidFill>
                  <a:schemeClr val="tx1"/>
                </a:solidFill>
                <a:latin typeface="Arial" panose="020B0604020202020204" pitchFamily="34" charset="0"/>
              </a:defRPr>
            </a:lvl6pPr>
            <a:lvl7pPr marL="2971800" indent="-228600" defTabSz="915988" eaLnBrk="0" fontAlgn="base" hangingPunct="0">
              <a:spcBef>
                <a:spcPct val="0"/>
              </a:spcBef>
              <a:spcAft>
                <a:spcPct val="0"/>
              </a:spcAft>
              <a:defRPr>
                <a:solidFill>
                  <a:schemeClr val="tx1"/>
                </a:solidFill>
                <a:latin typeface="Arial" panose="020B0604020202020204" pitchFamily="34" charset="0"/>
              </a:defRPr>
            </a:lvl7pPr>
            <a:lvl8pPr marL="3429000" indent="-228600" defTabSz="915988" eaLnBrk="0" fontAlgn="base" hangingPunct="0">
              <a:spcBef>
                <a:spcPct val="0"/>
              </a:spcBef>
              <a:spcAft>
                <a:spcPct val="0"/>
              </a:spcAft>
              <a:defRPr>
                <a:solidFill>
                  <a:schemeClr val="tx1"/>
                </a:solidFill>
                <a:latin typeface="Arial" panose="020B0604020202020204" pitchFamily="34" charset="0"/>
              </a:defRPr>
            </a:lvl8pPr>
            <a:lvl9pPr marL="3886200" indent="-228600" defTabSz="915988"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8B4EBE54-C1A8-4E34-A7D7-7B9E8E378174}" type="slidenum">
              <a:rPr lang="ru-RU" altLang="ru-RU" sz="1200">
                <a:latin typeface="Calibri" panose="020F0502020204030204" pitchFamily="34" charset="0"/>
              </a:rPr>
              <a:pPr algn="r" eaLnBrk="1" hangingPunct="1"/>
              <a:t>4</a:t>
            </a:fld>
            <a:endParaRPr lang="ru-RU" altLang="ru-RU" sz="1200">
              <a:latin typeface="Calibri" panose="020F0502020204030204" pitchFamily="34" charset="0"/>
            </a:endParaRPr>
          </a:p>
        </p:txBody>
      </p:sp>
    </p:spTree>
    <p:extLst>
      <p:ext uri="{BB962C8B-B14F-4D97-AF65-F5344CB8AC3E}">
        <p14:creationId xmlns:p14="http://schemas.microsoft.com/office/powerpoint/2010/main" val="1770519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p>
        </p:txBody>
      </p:sp>
      <p:sp>
        <p:nvSpPr>
          <p:cNvPr id="13316"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9310" indent="-284350">
              <a:defRPr>
                <a:solidFill>
                  <a:schemeClr val="tx1"/>
                </a:solidFill>
                <a:latin typeface="Arial" panose="020B0604020202020204" pitchFamily="34" charset="0"/>
              </a:defRPr>
            </a:lvl2pPr>
            <a:lvl3pPr marL="1137399" indent="-227480">
              <a:defRPr>
                <a:solidFill>
                  <a:schemeClr val="tx1"/>
                </a:solidFill>
                <a:latin typeface="Arial" panose="020B0604020202020204" pitchFamily="34" charset="0"/>
              </a:defRPr>
            </a:lvl3pPr>
            <a:lvl4pPr marL="1592359" indent="-227480">
              <a:defRPr>
                <a:solidFill>
                  <a:schemeClr val="tx1"/>
                </a:solidFill>
                <a:latin typeface="Arial" panose="020B0604020202020204" pitchFamily="34" charset="0"/>
              </a:defRPr>
            </a:lvl4pPr>
            <a:lvl5pPr marL="2047319" indent="-227480">
              <a:defRPr>
                <a:solidFill>
                  <a:schemeClr val="tx1"/>
                </a:solidFill>
                <a:latin typeface="Arial" panose="020B0604020202020204" pitchFamily="34" charset="0"/>
              </a:defRPr>
            </a:lvl5pPr>
            <a:lvl6pPr marL="2502278" indent="-227480" eaLnBrk="0" fontAlgn="base" hangingPunct="0">
              <a:spcBef>
                <a:spcPct val="0"/>
              </a:spcBef>
              <a:spcAft>
                <a:spcPct val="0"/>
              </a:spcAft>
              <a:defRPr>
                <a:solidFill>
                  <a:schemeClr val="tx1"/>
                </a:solidFill>
                <a:latin typeface="Arial" panose="020B0604020202020204" pitchFamily="34" charset="0"/>
              </a:defRPr>
            </a:lvl6pPr>
            <a:lvl7pPr marL="2957238" indent="-227480" eaLnBrk="0" fontAlgn="base" hangingPunct="0">
              <a:spcBef>
                <a:spcPct val="0"/>
              </a:spcBef>
              <a:spcAft>
                <a:spcPct val="0"/>
              </a:spcAft>
              <a:defRPr>
                <a:solidFill>
                  <a:schemeClr val="tx1"/>
                </a:solidFill>
                <a:latin typeface="Arial" panose="020B0604020202020204" pitchFamily="34" charset="0"/>
              </a:defRPr>
            </a:lvl7pPr>
            <a:lvl8pPr marL="3412198" indent="-227480" eaLnBrk="0" fontAlgn="base" hangingPunct="0">
              <a:spcBef>
                <a:spcPct val="0"/>
              </a:spcBef>
              <a:spcAft>
                <a:spcPct val="0"/>
              </a:spcAft>
              <a:defRPr>
                <a:solidFill>
                  <a:schemeClr val="tx1"/>
                </a:solidFill>
                <a:latin typeface="Arial" panose="020B0604020202020204" pitchFamily="34" charset="0"/>
              </a:defRPr>
            </a:lvl8pPr>
            <a:lvl9pPr marL="3867158" indent="-227480" eaLnBrk="0" fontAlgn="base" hangingPunct="0">
              <a:spcBef>
                <a:spcPct val="0"/>
              </a:spcBef>
              <a:spcAft>
                <a:spcPct val="0"/>
              </a:spcAft>
              <a:defRPr>
                <a:solidFill>
                  <a:schemeClr val="tx1"/>
                </a:solidFill>
                <a:latin typeface="Arial" panose="020B0604020202020204" pitchFamily="34" charset="0"/>
              </a:defRPr>
            </a:lvl9pPr>
          </a:lstStyle>
          <a:p>
            <a:fld id="{819A4B1F-36B6-4905-BCED-63095AA6099F}" type="slidenum">
              <a:rPr lang="ru-RU" altLang="ru-RU" smtClean="0">
                <a:solidFill>
                  <a:srgbClr val="000000"/>
                </a:solidFill>
                <a:latin typeface="Calibri" panose="020F0502020204030204" pitchFamily="34" charset="0"/>
              </a:rPr>
              <a:pPr/>
              <a:t>5</a:t>
            </a:fld>
            <a:endParaRPr lang="ru-RU" altLang="ru-RU"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586679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ru-RU" altLang="ru-RU" smtClean="0">
              <a:ea typeface="MS Gothic" panose="020B0609070205080204" pitchFamily="49" charset="-128"/>
            </a:endParaRPr>
          </a:p>
        </p:txBody>
      </p:sp>
      <p:sp>
        <p:nvSpPr>
          <p:cNvPr id="15364"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7730" indent="-282771">
              <a:defRPr>
                <a:solidFill>
                  <a:schemeClr val="tx1"/>
                </a:solidFill>
                <a:latin typeface="Arial" panose="020B0604020202020204" pitchFamily="34" charset="0"/>
              </a:defRPr>
            </a:lvl2pPr>
            <a:lvl3pPr marL="1135820" indent="-225901">
              <a:defRPr>
                <a:solidFill>
                  <a:schemeClr val="tx1"/>
                </a:solidFill>
                <a:latin typeface="Arial" panose="020B0604020202020204" pitchFamily="34" charset="0"/>
              </a:defRPr>
            </a:lvl3pPr>
            <a:lvl4pPr marL="1590780" indent="-225901">
              <a:defRPr>
                <a:solidFill>
                  <a:schemeClr val="tx1"/>
                </a:solidFill>
                <a:latin typeface="Arial" panose="020B0604020202020204" pitchFamily="34" charset="0"/>
              </a:defRPr>
            </a:lvl4pPr>
            <a:lvl5pPr marL="2045740" indent="-225901">
              <a:defRPr>
                <a:solidFill>
                  <a:schemeClr val="tx1"/>
                </a:solidFill>
                <a:latin typeface="Arial" panose="020B0604020202020204" pitchFamily="34" charset="0"/>
              </a:defRPr>
            </a:lvl5pPr>
            <a:lvl6pPr marL="2500699" indent="-225901" eaLnBrk="0" fontAlgn="base" hangingPunct="0">
              <a:spcBef>
                <a:spcPct val="0"/>
              </a:spcBef>
              <a:spcAft>
                <a:spcPct val="0"/>
              </a:spcAft>
              <a:defRPr>
                <a:solidFill>
                  <a:schemeClr val="tx1"/>
                </a:solidFill>
                <a:latin typeface="Arial" panose="020B0604020202020204" pitchFamily="34" charset="0"/>
              </a:defRPr>
            </a:lvl6pPr>
            <a:lvl7pPr marL="2955659" indent="-225901" eaLnBrk="0" fontAlgn="base" hangingPunct="0">
              <a:spcBef>
                <a:spcPct val="0"/>
              </a:spcBef>
              <a:spcAft>
                <a:spcPct val="0"/>
              </a:spcAft>
              <a:defRPr>
                <a:solidFill>
                  <a:schemeClr val="tx1"/>
                </a:solidFill>
                <a:latin typeface="Arial" panose="020B0604020202020204" pitchFamily="34" charset="0"/>
              </a:defRPr>
            </a:lvl7pPr>
            <a:lvl8pPr marL="3410619" indent="-225901" eaLnBrk="0" fontAlgn="base" hangingPunct="0">
              <a:spcBef>
                <a:spcPct val="0"/>
              </a:spcBef>
              <a:spcAft>
                <a:spcPct val="0"/>
              </a:spcAft>
              <a:defRPr>
                <a:solidFill>
                  <a:schemeClr val="tx1"/>
                </a:solidFill>
                <a:latin typeface="Arial" panose="020B0604020202020204" pitchFamily="34" charset="0"/>
              </a:defRPr>
            </a:lvl8pPr>
            <a:lvl9pPr marL="3865578" indent="-225901" eaLnBrk="0" fontAlgn="base" hangingPunct="0">
              <a:spcBef>
                <a:spcPct val="0"/>
              </a:spcBef>
              <a:spcAft>
                <a:spcPct val="0"/>
              </a:spcAft>
              <a:defRPr>
                <a:solidFill>
                  <a:schemeClr val="tx1"/>
                </a:solidFill>
                <a:latin typeface="Arial" panose="020B0604020202020204" pitchFamily="34" charset="0"/>
              </a:defRPr>
            </a:lvl9pPr>
          </a:lstStyle>
          <a:p>
            <a:fld id="{51DF7FED-B716-4E0F-A4AE-D8D89269AE4F}" type="slidenum">
              <a:rPr lang="ru-RU" altLang="ru-RU" smtClean="0">
                <a:solidFill>
                  <a:srgbClr val="000000"/>
                </a:solidFill>
                <a:latin typeface="Calibri" panose="020F0502020204030204" pitchFamily="34" charset="0"/>
              </a:rPr>
              <a:pPr/>
              <a:t>6</a:t>
            </a:fld>
            <a:endParaRPr lang="ru-RU" altLang="ru-RU"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4123731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p>
        </p:txBody>
      </p:sp>
      <p:sp>
        <p:nvSpPr>
          <p:cNvPr id="17412"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469" indent="-284350">
              <a:defRPr>
                <a:solidFill>
                  <a:schemeClr val="tx1"/>
                </a:solidFill>
                <a:latin typeface="Arial" panose="020B0604020202020204" pitchFamily="34" charset="0"/>
              </a:defRPr>
            </a:lvl2pPr>
            <a:lvl3pPr marL="1142139" indent="-227480">
              <a:defRPr>
                <a:solidFill>
                  <a:schemeClr val="tx1"/>
                </a:solidFill>
                <a:latin typeface="Arial" panose="020B0604020202020204" pitchFamily="34" charset="0"/>
              </a:defRPr>
            </a:lvl3pPr>
            <a:lvl4pPr marL="1598678" indent="-227480">
              <a:defRPr>
                <a:solidFill>
                  <a:schemeClr val="tx1"/>
                </a:solidFill>
                <a:latin typeface="Arial" panose="020B0604020202020204" pitchFamily="34" charset="0"/>
              </a:defRPr>
            </a:lvl4pPr>
            <a:lvl5pPr marL="2056797" indent="-227480">
              <a:defRPr>
                <a:solidFill>
                  <a:schemeClr val="tx1"/>
                </a:solidFill>
                <a:latin typeface="Arial" panose="020B0604020202020204" pitchFamily="34" charset="0"/>
              </a:defRPr>
            </a:lvl5pPr>
            <a:lvl6pPr marL="2511757" indent="-227480" eaLnBrk="0" fontAlgn="base" hangingPunct="0">
              <a:spcBef>
                <a:spcPct val="0"/>
              </a:spcBef>
              <a:spcAft>
                <a:spcPct val="0"/>
              </a:spcAft>
              <a:defRPr>
                <a:solidFill>
                  <a:schemeClr val="tx1"/>
                </a:solidFill>
                <a:latin typeface="Arial" panose="020B0604020202020204" pitchFamily="34" charset="0"/>
              </a:defRPr>
            </a:lvl6pPr>
            <a:lvl7pPr marL="2966717" indent="-227480" eaLnBrk="0" fontAlgn="base" hangingPunct="0">
              <a:spcBef>
                <a:spcPct val="0"/>
              </a:spcBef>
              <a:spcAft>
                <a:spcPct val="0"/>
              </a:spcAft>
              <a:defRPr>
                <a:solidFill>
                  <a:schemeClr val="tx1"/>
                </a:solidFill>
                <a:latin typeface="Arial" panose="020B0604020202020204" pitchFamily="34" charset="0"/>
              </a:defRPr>
            </a:lvl7pPr>
            <a:lvl8pPr marL="3421676" indent="-227480" eaLnBrk="0" fontAlgn="base" hangingPunct="0">
              <a:spcBef>
                <a:spcPct val="0"/>
              </a:spcBef>
              <a:spcAft>
                <a:spcPct val="0"/>
              </a:spcAft>
              <a:defRPr>
                <a:solidFill>
                  <a:schemeClr val="tx1"/>
                </a:solidFill>
                <a:latin typeface="Arial" panose="020B0604020202020204" pitchFamily="34" charset="0"/>
              </a:defRPr>
            </a:lvl8pPr>
            <a:lvl9pPr marL="3876636" indent="-227480" eaLnBrk="0" fontAlgn="base" hangingPunct="0">
              <a:spcBef>
                <a:spcPct val="0"/>
              </a:spcBef>
              <a:spcAft>
                <a:spcPct val="0"/>
              </a:spcAft>
              <a:defRPr>
                <a:solidFill>
                  <a:schemeClr val="tx1"/>
                </a:solidFill>
                <a:latin typeface="Arial" panose="020B0604020202020204" pitchFamily="34" charset="0"/>
              </a:defRPr>
            </a:lvl9pPr>
          </a:lstStyle>
          <a:p>
            <a:fld id="{37E537EA-874E-49D0-AAB4-34BA437B7B00}" type="slidenum">
              <a:rPr lang="ru-RU" altLang="ru-RU" smtClean="0">
                <a:solidFill>
                  <a:srgbClr val="000000"/>
                </a:solidFill>
                <a:latin typeface="Calibri" panose="020F0502020204030204" pitchFamily="34" charset="0"/>
              </a:rPr>
              <a:pPr/>
              <a:t>7</a:t>
            </a:fld>
            <a:endParaRPr lang="ru-RU" altLang="ru-RU"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2326039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862013" y="795338"/>
            <a:ext cx="4957762" cy="3719512"/>
          </a:xfrm>
        </p:spPr>
      </p:sp>
      <p:sp>
        <p:nvSpPr>
          <p:cNvPr id="3" name="Заметки 2"/>
          <p:cNvSpPr>
            <a:spLocks noGrp="1"/>
          </p:cNvSpPr>
          <p:nvPr>
            <p:ph type="body" idx="1"/>
          </p:nvPr>
        </p:nvSpPr>
        <p:spPr>
          <a:xfrm>
            <a:off x="185556" y="4529278"/>
            <a:ext cx="6303815" cy="5179613"/>
          </a:xfrm>
        </p:spPr>
        <p:txBody>
          <a:bodyPr>
            <a:normAutofit/>
          </a:bodyPr>
          <a:lstStyle/>
          <a:p>
            <a:endParaRPr lang="ru-RU" sz="140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4E94E8C1-E7C1-46A6-A5FD-666EDA16E6F1}" type="slidenum">
              <a:rPr lang="ru-RU" smtClean="0">
                <a:solidFill>
                  <a:prstClr val="black"/>
                </a:solidFill>
              </a:rPr>
              <a:pPr/>
              <a:t>8</a:t>
            </a:fld>
            <a:endParaRPr lang="ru-RU">
              <a:solidFill>
                <a:prstClr val="black"/>
              </a:solidFill>
            </a:endParaRPr>
          </a:p>
        </p:txBody>
      </p:sp>
    </p:spTree>
    <p:extLst>
      <p:ext uri="{BB962C8B-B14F-4D97-AF65-F5344CB8AC3E}">
        <p14:creationId xmlns:p14="http://schemas.microsoft.com/office/powerpoint/2010/main" val="2574513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862013" y="795338"/>
            <a:ext cx="4957762" cy="3719512"/>
          </a:xfrm>
        </p:spPr>
      </p:sp>
      <p:sp>
        <p:nvSpPr>
          <p:cNvPr id="3" name="Заметки 2"/>
          <p:cNvSpPr>
            <a:spLocks noGrp="1"/>
          </p:cNvSpPr>
          <p:nvPr>
            <p:ph type="body" idx="1"/>
          </p:nvPr>
        </p:nvSpPr>
        <p:spPr>
          <a:xfrm>
            <a:off x="185556" y="4529278"/>
            <a:ext cx="6303815" cy="5179613"/>
          </a:xfrm>
        </p:spPr>
        <p:txBody>
          <a:bodyPr>
            <a:normAutofit/>
          </a:bodyPr>
          <a:lstStyle/>
          <a:p>
            <a:endParaRPr lang="ru-RU" sz="140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4E94E8C1-E7C1-46A6-A5FD-666EDA16E6F1}" type="slidenum">
              <a:rPr lang="ru-RU" smtClean="0">
                <a:solidFill>
                  <a:prstClr val="black"/>
                </a:solidFill>
              </a:rPr>
              <a:pPr/>
              <a:t>9</a:t>
            </a:fld>
            <a:endParaRPr lang="ru-RU">
              <a:solidFill>
                <a:prstClr val="black"/>
              </a:solidFill>
            </a:endParaRPr>
          </a:p>
        </p:txBody>
      </p:sp>
    </p:spTree>
    <p:extLst>
      <p:ext uri="{BB962C8B-B14F-4D97-AF65-F5344CB8AC3E}">
        <p14:creationId xmlns:p14="http://schemas.microsoft.com/office/powerpoint/2010/main" val="1670077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ru-RU"/>
              <a:t>Образец заголовка</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lvl1pPr>
              <a:defRPr/>
            </a:lvl1pPr>
          </a:lstStyle>
          <a:p>
            <a:pPr>
              <a:defRPr/>
            </a:pPr>
            <a:fld id="{440A9444-3DF5-433C-8913-A78F1EB63BDB}" type="datetimeFigureOut">
              <a:rPr lang="ru-RU"/>
              <a:pPr>
                <a:defRPr/>
              </a:pPr>
              <a:t>10.11.2016</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4502939B-78C0-47C2-86CF-76B4151DB2BD}" type="slidenum">
              <a:rPr lang="ru-RU" altLang="ru-RU"/>
              <a:pPr>
                <a:defRPr/>
              </a:pPr>
              <a:t>‹#›</a:t>
            </a:fld>
            <a:endParaRPr lang="ru-RU" altLang="ru-RU"/>
          </a:p>
        </p:txBody>
      </p:sp>
    </p:spTree>
    <p:extLst>
      <p:ext uri="{BB962C8B-B14F-4D97-AF65-F5344CB8AC3E}">
        <p14:creationId xmlns:p14="http://schemas.microsoft.com/office/powerpoint/2010/main" val="428084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E99F7C4B-02CC-49E2-83B4-CF40F5C383B4}" type="datetimeFigureOut">
              <a:rPr lang="ru-RU"/>
              <a:pPr>
                <a:defRPr/>
              </a:pPr>
              <a:t>10.11.2016</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375F59B0-5076-4163-B533-64031D3A9FCE}" type="slidenum">
              <a:rPr lang="ru-RU" altLang="ru-RU"/>
              <a:pPr>
                <a:defRPr/>
              </a:pPr>
              <a:t>‹#›</a:t>
            </a:fld>
            <a:endParaRPr lang="ru-RU" altLang="ru-RU"/>
          </a:p>
        </p:txBody>
      </p:sp>
    </p:spTree>
    <p:extLst>
      <p:ext uri="{BB962C8B-B14F-4D97-AF65-F5344CB8AC3E}">
        <p14:creationId xmlns:p14="http://schemas.microsoft.com/office/powerpoint/2010/main" val="3742094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8DA16FDC-C1F2-4FD0-8A16-D339E902945D}" type="datetimeFigureOut">
              <a:rPr lang="ru-RU"/>
              <a:pPr>
                <a:defRPr/>
              </a:pPr>
              <a:t>10.11.2016</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DAB92A0-FFE0-448F-BBD5-B1F28AE3D597}" type="slidenum">
              <a:rPr lang="ru-RU" altLang="ru-RU"/>
              <a:pPr>
                <a:defRPr/>
              </a:pPr>
              <a:t>‹#›</a:t>
            </a:fld>
            <a:endParaRPr lang="ru-RU" altLang="ru-RU"/>
          </a:p>
        </p:txBody>
      </p:sp>
    </p:spTree>
    <p:extLst>
      <p:ext uri="{BB962C8B-B14F-4D97-AF65-F5344CB8AC3E}">
        <p14:creationId xmlns:p14="http://schemas.microsoft.com/office/powerpoint/2010/main" val="3091172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6"/>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95" indent="0" algn="ctr">
              <a:buNone/>
              <a:defRPr>
                <a:solidFill>
                  <a:schemeClr val="tx1">
                    <a:tint val="75000"/>
                  </a:schemeClr>
                </a:solidFill>
              </a:defRPr>
            </a:lvl2pPr>
            <a:lvl3pPr marL="914391" indent="0" algn="ctr">
              <a:buNone/>
              <a:defRPr>
                <a:solidFill>
                  <a:schemeClr val="tx1">
                    <a:tint val="75000"/>
                  </a:schemeClr>
                </a:solidFill>
              </a:defRPr>
            </a:lvl3pPr>
            <a:lvl4pPr marL="1371586" indent="0" algn="ctr">
              <a:buNone/>
              <a:defRPr>
                <a:solidFill>
                  <a:schemeClr val="tx1">
                    <a:tint val="75000"/>
                  </a:schemeClr>
                </a:solidFill>
              </a:defRPr>
            </a:lvl4pPr>
            <a:lvl5pPr marL="1828782" indent="0" algn="ctr">
              <a:buNone/>
              <a:defRPr>
                <a:solidFill>
                  <a:schemeClr val="tx1">
                    <a:tint val="75000"/>
                  </a:schemeClr>
                </a:solidFill>
              </a:defRPr>
            </a:lvl5pPr>
            <a:lvl6pPr marL="2285977" indent="0" algn="ctr">
              <a:buNone/>
              <a:defRPr>
                <a:solidFill>
                  <a:schemeClr val="tx1">
                    <a:tint val="75000"/>
                  </a:schemeClr>
                </a:solidFill>
              </a:defRPr>
            </a:lvl6pPr>
            <a:lvl7pPr marL="2743173" indent="0" algn="ctr">
              <a:buNone/>
              <a:defRPr>
                <a:solidFill>
                  <a:schemeClr val="tx1">
                    <a:tint val="75000"/>
                  </a:schemeClr>
                </a:solidFill>
              </a:defRPr>
            </a:lvl7pPr>
            <a:lvl8pPr marL="3200368" indent="0" algn="ctr">
              <a:buNone/>
              <a:defRPr>
                <a:solidFill>
                  <a:schemeClr val="tx1">
                    <a:tint val="75000"/>
                  </a:schemeClr>
                </a:solidFill>
              </a:defRPr>
            </a:lvl8pPr>
            <a:lvl9pPr marL="3657563"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F33FA50-BFDD-463D-A425-F32A099D87BB}" type="datetime1">
              <a:rPr lang="ru-RU" smtClean="0">
                <a:solidFill>
                  <a:prstClr val="black">
                    <a:tint val="75000"/>
                  </a:prstClr>
                </a:solidFill>
              </a:rPr>
              <a:pPr/>
              <a:t>10.11.2016</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52468161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5CD92B4-302F-4DEA-A417-B9AFFEA69E4E}" type="datetime1">
              <a:rPr lang="ru-RU" smtClean="0">
                <a:solidFill>
                  <a:prstClr val="black">
                    <a:tint val="75000"/>
                  </a:prstClr>
                </a:solidFill>
              </a:rPr>
              <a:pPr/>
              <a:t>10.11.2016</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7408870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1"/>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95" indent="0">
              <a:buNone/>
              <a:defRPr sz="1800">
                <a:solidFill>
                  <a:schemeClr val="tx1">
                    <a:tint val="75000"/>
                  </a:schemeClr>
                </a:solidFill>
              </a:defRPr>
            </a:lvl2pPr>
            <a:lvl3pPr marL="914391" indent="0">
              <a:buNone/>
              <a:defRPr sz="1600">
                <a:solidFill>
                  <a:schemeClr val="tx1">
                    <a:tint val="75000"/>
                  </a:schemeClr>
                </a:solidFill>
              </a:defRPr>
            </a:lvl3pPr>
            <a:lvl4pPr marL="1371586" indent="0">
              <a:buNone/>
              <a:defRPr sz="1400">
                <a:solidFill>
                  <a:schemeClr val="tx1">
                    <a:tint val="75000"/>
                  </a:schemeClr>
                </a:solidFill>
              </a:defRPr>
            </a:lvl4pPr>
            <a:lvl5pPr marL="1828782" indent="0">
              <a:buNone/>
              <a:defRPr sz="1400">
                <a:solidFill>
                  <a:schemeClr val="tx1">
                    <a:tint val="75000"/>
                  </a:schemeClr>
                </a:solidFill>
              </a:defRPr>
            </a:lvl5pPr>
            <a:lvl6pPr marL="2285977" indent="0">
              <a:buNone/>
              <a:defRPr sz="1400">
                <a:solidFill>
                  <a:schemeClr val="tx1">
                    <a:tint val="75000"/>
                  </a:schemeClr>
                </a:solidFill>
              </a:defRPr>
            </a:lvl6pPr>
            <a:lvl7pPr marL="2743173" indent="0">
              <a:buNone/>
              <a:defRPr sz="1400">
                <a:solidFill>
                  <a:schemeClr val="tx1">
                    <a:tint val="75000"/>
                  </a:schemeClr>
                </a:solidFill>
              </a:defRPr>
            </a:lvl7pPr>
            <a:lvl8pPr marL="3200368" indent="0">
              <a:buNone/>
              <a:defRPr sz="1400">
                <a:solidFill>
                  <a:schemeClr val="tx1">
                    <a:tint val="75000"/>
                  </a:schemeClr>
                </a:solidFill>
              </a:defRPr>
            </a:lvl8pPr>
            <a:lvl9pPr marL="3657563"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2271D5C-2ABD-4C51-9BDB-953989629792}" type="datetime1">
              <a:rPr lang="ru-RU" smtClean="0">
                <a:solidFill>
                  <a:prstClr val="black">
                    <a:tint val="75000"/>
                  </a:prstClr>
                </a:solidFill>
              </a:rPr>
              <a:pPr/>
              <a:t>10.11.2016</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7061985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1"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81A4D64-3A78-48DE-BFED-13AB05FC00C0}" type="datetime1">
              <a:rPr lang="ru-RU" smtClean="0">
                <a:solidFill>
                  <a:prstClr val="black">
                    <a:tint val="75000"/>
                  </a:prstClr>
                </a:solidFill>
              </a:rPr>
              <a:pPr/>
              <a:t>10.11.2016</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485537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1" y="1535113"/>
            <a:ext cx="4040188" cy="639762"/>
          </a:xfrm>
        </p:spPr>
        <p:txBody>
          <a:bodyPr anchor="b"/>
          <a:lstStyle>
            <a:lvl1pPr marL="0" indent="0">
              <a:buNone/>
              <a:defRPr sz="2400" b="1"/>
            </a:lvl1pPr>
            <a:lvl2pPr marL="457195" indent="0">
              <a:buNone/>
              <a:defRPr sz="2000" b="1"/>
            </a:lvl2pPr>
            <a:lvl3pPr marL="914391" indent="0">
              <a:buNone/>
              <a:defRPr sz="1800" b="1"/>
            </a:lvl3pPr>
            <a:lvl4pPr marL="1371586" indent="0">
              <a:buNone/>
              <a:defRPr sz="1600" b="1"/>
            </a:lvl4pPr>
            <a:lvl5pPr marL="1828782" indent="0">
              <a:buNone/>
              <a:defRPr sz="1600" b="1"/>
            </a:lvl5pPr>
            <a:lvl6pPr marL="2285977" indent="0">
              <a:buNone/>
              <a:defRPr sz="1600" b="1"/>
            </a:lvl6pPr>
            <a:lvl7pPr marL="2743173" indent="0">
              <a:buNone/>
              <a:defRPr sz="1600" b="1"/>
            </a:lvl7pPr>
            <a:lvl8pPr marL="3200368" indent="0">
              <a:buNone/>
              <a:defRPr sz="1600" b="1"/>
            </a:lvl8pPr>
            <a:lvl9pPr marL="3657563"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1" y="217487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535113"/>
            <a:ext cx="4041775" cy="639762"/>
          </a:xfrm>
        </p:spPr>
        <p:txBody>
          <a:bodyPr anchor="b"/>
          <a:lstStyle>
            <a:lvl1pPr marL="0" indent="0">
              <a:buNone/>
              <a:defRPr sz="2400" b="1"/>
            </a:lvl1pPr>
            <a:lvl2pPr marL="457195" indent="0">
              <a:buNone/>
              <a:defRPr sz="2000" b="1"/>
            </a:lvl2pPr>
            <a:lvl3pPr marL="914391" indent="0">
              <a:buNone/>
              <a:defRPr sz="1800" b="1"/>
            </a:lvl3pPr>
            <a:lvl4pPr marL="1371586" indent="0">
              <a:buNone/>
              <a:defRPr sz="1600" b="1"/>
            </a:lvl4pPr>
            <a:lvl5pPr marL="1828782" indent="0">
              <a:buNone/>
              <a:defRPr sz="1600" b="1"/>
            </a:lvl5pPr>
            <a:lvl6pPr marL="2285977" indent="0">
              <a:buNone/>
              <a:defRPr sz="1600" b="1"/>
            </a:lvl6pPr>
            <a:lvl7pPr marL="2743173" indent="0">
              <a:buNone/>
              <a:defRPr sz="1600" b="1"/>
            </a:lvl7pPr>
            <a:lvl8pPr marL="3200368" indent="0">
              <a:buNone/>
              <a:defRPr sz="1600" b="1"/>
            </a:lvl8pPr>
            <a:lvl9pPr marL="3657563"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6" y="217487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EF32846-E5DF-4171-AEEB-D3BE82C445B4}" type="datetime1">
              <a:rPr lang="ru-RU" smtClean="0">
                <a:solidFill>
                  <a:prstClr val="black">
                    <a:tint val="75000"/>
                  </a:prstClr>
                </a:solidFill>
              </a:rPr>
              <a:pPr/>
              <a:t>10.11.2016</a:t>
            </a:fld>
            <a:endParaRPr lang="ru-RU" dirty="0">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dirty="0">
              <a:solidFill>
                <a:prstClr val="black">
                  <a:tint val="75000"/>
                </a:prst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6959845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2A46987-6FD5-4CF1-B3AF-8B1D79955CCA}" type="datetime1">
              <a:rPr lang="ru-RU" smtClean="0">
                <a:solidFill>
                  <a:prstClr val="black">
                    <a:tint val="75000"/>
                  </a:prstClr>
                </a:solidFill>
              </a:rPr>
              <a:pPr/>
              <a:t>10.11.2016</a:t>
            </a:fld>
            <a:endParaRPr lang="ru-RU" dirty="0">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5014943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C83BC8A-C038-4DDA-83C9-A094E3479C63}" type="datetime1">
              <a:rPr lang="ru-RU" smtClean="0">
                <a:solidFill>
                  <a:prstClr val="black">
                    <a:tint val="75000"/>
                  </a:prstClr>
                </a:solidFill>
              </a:rPr>
              <a:pPr/>
              <a:t>10.11.2016</a:t>
            </a:fld>
            <a:endParaRPr lang="ru-RU" dirty="0">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dirty="0">
              <a:solidFill>
                <a:prstClr val="black">
                  <a:tint val="75000"/>
                </a:prst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9083176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3051"/>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435100"/>
            <a:ext cx="3008313" cy="4691063"/>
          </a:xfrm>
        </p:spPr>
        <p:txBody>
          <a:bodyPr/>
          <a:lstStyle>
            <a:lvl1pPr marL="0" indent="0">
              <a:buNone/>
              <a:defRPr sz="1400"/>
            </a:lvl1pPr>
            <a:lvl2pPr marL="457195" indent="0">
              <a:buNone/>
              <a:defRPr sz="1200"/>
            </a:lvl2pPr>
            <a:lvl3pPr marL="914391" indent="0">
              <a:buNone/>
              <a:defRPr sz="1000"/>
            </a:lvl3pPr>
            <a:lvl4pPr marL="1371586" indent="0">
              <a:buNone/>
              <a:defRPr sz="900"/>
            </a:lvl4pPr>
            <a:lvl5pPr marL="1828782" indent="0">
              <a:buNone/>
              <a:defRPr sz="900"/>
            </a:lvl5pPr>
            <a:lvl6pPr marL="2285977" indent="0">
              <a:buNone/>
              <a:defRPr sz="900"/>
            </a:lvl6pPr>
            <a:lvl7pPr marL="2743173" indent="0">
              <a:buNone/>
              <a:defRPr sz="900"/>
            </a:lvl7pPr>
            <a:lvl8pPr marL="3200368" indent="0">
              <a:buNone/>
              <a:defRPr sz="900"/>
            </a:lvl8pPr>
            <a:lvl9pPr marL="3657563"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C045784-04B4-42D2-B5C6-6C4EB893B5C4}" type="datetime1">
              <a:rPr lang="ru-RU" smtClean="0">
                <a:solidFill>
                  <a:prstClr val="black">
                    <a:tint val="75000"/>
                  </a:prstClr>
                </a:solidFill>
              </a:rPr>
              <a:pPr/>
              <a:t>10.11.2016</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019140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0E34F4B1-B0D0-4A43-93E4-E523E4FFA480}" type="datetimeFigureOut">
              <a:rPr lang="ru-RU"/>
              <a:pPr>
                <a:defRPr/>
              </a:pPr>
              <a:t>10.11.2016</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7430A93C-B481-4839-81A8-88449BCA0E2C}" type="slidenum">
              <a:rPr lang="ru-RU" altLang="ru-RU"/>
              <a:pPr>
                <a:defRPr/>
              </a:pPr>
              <a:t>‹#›</a:t>
            </a:fld>
            <a:endParaRPr lang="ru-RU" altLang="ru-RU"/>
          </a:p>
        </p:txBody>
      </p:sp>
    </p:spTree>
    <p:extLst>
      <p:ext uri="{BB962C8B-B14F-4D97-AF65-F5344CB8AC3E}">
        <p14:creationId xmlns:p14="http://schemas.microsoft.com/office/powerpoint/2010/main" val="11598305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195" indent="0">
              <a:buNone/>
              <a:defRPr sz="2800"/>
            </a:lvl2pPr>
            <a:lvl3pPr marL="914391" indent="0">
              <a:buNone/>
              <a:defRPr sz="2400"/>
            </a:lvl3pPr>
            <a:lvl4pPr marL="1371586" indent="0">
              <a:buNone/>
              <a:defRPr sz="2000"/>
            </a:lvl4pPr>
            <a:lvl5pPr marL="1828782" indent="0">
              <a:buNone/>
              <a:defRPr sz="2000"/>
            </a:lvl5pPr>
            <a:lvl6pPr marL="2285977" indent="0">
              <a:buNone/>
              <a:defRPr sz="2000"/>
            </a:lvl6pPr>
            <a:lvl7pPr marL="2743173" indent="0">
              <a:buNone/>
              <a:defRPr sz="2000"/>
            </a:lvl7pPr>
            <a:lvl8pPr marL="3200368" indent="0">
              <a:buNone/>
              <a:defRPr sz="2000"/>
            </a:lvl8pPr>
            <a:lvl9pPr marL="3657563"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195" indent="0">
              <a:buNone/>
              <a:defRPr sz="1200"/>
            </a:lvl2pPr>
            <a:lvl3pPr marL="914391" indent="0">
              <a:buNone/>
              <a:defRPr sz="1000"/>
            </a:lvl3pPr>
            <a:lvl4pPr marL="1371586" indent="0">
              <a:buNone/>
              <a:defRPr sz="900"/>
            </a:lvl4pPr>
            <a:lvl5pPr marL="1828782" indent="0">
              <a:buNone/>
              <a:defRPr sz="900"/>
            </a:lvl5pPr>
            <a:lvl6pPr marL="2285977" indent="0">
              <a:buNone/>
              <a:defRPr sz="900"/>
            </a:lvl6pPr>
            <a:lvl7pPr marL="2743173" indent="0">
              <a:buNone/>
              <a:defRPr sz="900"/>
            </a:lvl7pPr>
            <a:lvl8pPr marL="3200368" indent="0">
              <a:buNone/>
              <a:defRPr sz="900"/>
            </a:lvl8pPr>
            <a:lvl9pPr marL="3657563"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45958F9-33A5-408B-B8A0-5FBB577B4FC9}" type="datetime1">
              <a:rPr lang="ru-RU" smtClean="0">
                <a:solidFill>
                  <a:prstClr val="black">
                    <a:tint val="75000"/>
                  </a:prstClr>
                </a:solidFill>
              </a:rPr>
              <a:pPr/>
              <a:t>10.11.2016</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7494861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94E943D-A291-46AC-8065-AB96DCD40E08}" type="datetime1">
              <a:rPr lang="ru-RU" smtClean="0">
                <a:solidFill>
                  <a:prstClr val="black">
                    <a:tint val="75000"/>
                  </a:prstClr>
                </a:solidFill>
              </a:rPr>
              <a:pPr/>
              <a:t>10.11.2016</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1164440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7EB3A6A-1DDF-4134-896C-91A000FF8D94}" type="datetime1">
              <a:rPr lang="ru-RU" smtClean="0">
                <a:solidFill>
                  <a:prstClr val="black">
                    <a:tint val="75000"/>
                  </a:prstClr>
                </a:solidFill>
              </a:rPr>
              <a:pPr/>
              <a:t>10.11.2016</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472533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Oval 6"/>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Oval 7"/>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8"/>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ru-RU"/>
              <a:t>Образец заголовка</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7" name="Date Placeholder 3"/>
          <p:cNvSpPr>
            <a:spLocks noGrp="1"/>
          </p:cNvSpPr>
          <p:nvPr>
            <p:ph type="dt" sz="half" idx="10"/>
          </p:nvPr>
        </p:nvSpPr>
        <p:spPr/>
        <p:txBody>
          <a:bodyPr/>
          <a:lstStyle>
            <a:lvl1pPr>
              <a:defRPr/>
            </a:lvl1pPr>
          </a:lstStyle>
          <a:p>
            <a:pPr>
              <a:defRPr/>
            </a:pPr>
            <a:fld id="{148589C2-5D00-4BB5-A203-9CA888E01D41}" type="datetimeFigureOut">
              <a:rPr lang="ru-RU"/>
              <a:pPr>
                <a:defRPr/>
              </a:pPr>
              <a:t>10.11.2016</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96C6A7D0-86F2-4A58-AABC-08871860E174}" type="slidenum">
              <a:rPr lang="ru-RU" altLang="ru-RU"/>
              <a:pPr>
                <a:defRPr/>
              </a:pPr>
              <a:t>‹#›</a:t>
            </a:fld>
            <a:endParaRPr lang="ru-RU" altLang="ru-RU"/>
          </a:p>
        </p:txBody>
      </p:sp>
    </p:spTree>
    <p:extLst>
      <p:ext uri="{BB962C8B-B14F-4D97-AF65-F5344CB8AC3E}">
        <p14:creationId xmlns:p14="http://schemas.microsoft.com/office/powerpoint/2010/main" val="1898306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Date Placeholder 3"/>
          <p:cNvSpPr>
            <a:spLocks noGrp="1"/>
          </p:cNvSpPr>
          <p:nvPr>
            <p:ph type="dt" sz="half" idx="14"/>
          </p:nvPr>
        </p:nvSpPr>
        <p:spPr/>
        <p:txBody>
          <a:bodyPr/>
          <a:lstStyle>
            <a:lvl1pPr>
              <a:defRPr/>
            </a:lvl1pPr>
          </a:lstStyle>
          <a:p>
            <a:pPr>
              <a:defRPr/>
            </a:pPr>
            <a:fld id="{E3E0BC5A-D2DD-4B46-B2A6-321E17EFEC22}" type="datetimeFigureOut">
              <a:rPr lang="ru-RU"/>
              <a:pPr>
                <a:defRPr/>
              </a:pPr>
              <a:t>10.11.2016</a:t>
            </a:fld>
            <a:endParaRPr lang="ru-RU"/>
          </a:p>
        </p:txBody>
      </p:sp>
      <p:sp>
        <p:nvSpPr>
          <p:cNvPr id="6" name="Footer Placeholder 4"/>
          <p:cNvSpPr>
            <a:spLocks noGrp="1"/>
          </p:cNvSpPr>
          <p:nvPr>
            <p:ph type="ftr" sz="quarter" idx="15"/>
          </p:nvPr>
        </p:nvSpPr>
        <p:spPr/>
        <p:txBody>
          <a:bodyPr/>
          <a:lstStyle>
            <a:lvl1pPr>
              <a:defRPr/>
            </a:lvl1pPr>
          </a:lstStyle>
          <a:p>
            <a:pPr>
              <a:defRPr/>
            </a:pPr>
            <a:endParaRPr lang="ru-RU"/>
          </a:p>
        </p:txBody>
      </p:sp>
      <p:sp>
        <p:nvSpPr>
          <p:cNvPr id="7" name="Slide Number Placeholder 5"/>
          <p:cNvSpPr>
            <a:spLocks noGrp="1"/>
          </p:cNvSpPr>
          <p:nvPr>
            <p:ph type="sldNum" sz="quarter" idx="16"/>
          </p:nvPr>
        </p:nvSpPr>
        <p:spPr/>
        <p:txBody>
          <a:bodyPr/>
          <a:lstStyle>
            <a:lvl1pPr>
              <a:defRPr/>
            </a:lvl1pPr>
          </a:lstStyle>
          <a:p>
            <a:pPr>
              <a:defRPr/>
            </a:pPr>
            <a:fld id="{C163F1B2-FCA1-4D38-A44E-D4D4C6A68014}" type="slidenum">
              <a:rPr lang="ru-RU" altLang="ru-RU"/>
              <a:pPr>
                <a:defRPr/>
              </a:pPr>
              <a:t>‹#›</a:t>
            </a:fld>
            <a:endParaRPr lang="ru-RU" altLang="ru-RU"/>
          </a:p>
        </p:txBody>
      </p:sp>
    </p:spTree>
    <p:extLst>
      <p:ext uri="{BB962C8B-B14F-4D97-AF65-F5344CB8AC3E}">
        <p14:creationId xmlns:p14="http://schemas.microsoft.com/office/powerpoint/2010/main" val="3291504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1" name="Content Placeholder 10"/>
          <p:cNvSpPr>
            <a:spLocks noGrp="1"/>
          </p:cNvSpPr>
          <p:nvPr>
            <p:ph sz="quarter" idx="13"/>
          </p:nvPr>
        </p:nvSpPr>
        <p:spPr>
          <a:xfrm>
            <a:off x="457200" y="2212848"/>
            <a:ext cx="4041648" cy="391363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3"/>
          <p:cNvSpPr>
            <a:spLocks noGrp="1"/>
          </p:cNvSpPr>
          <p:nvPr>
            <p:ph type="dt" sz="half" idx="15"/>
          </p:nvPr>
        </p:nvSpPr>
        <p:spPr/>
        <p:txBody>
          <a:bodyPr/>
          <a:lstStyle>
            <a:lvl1pPr>
              <a:defRPr/>
            </a:lvl1pPr>
          </a:lstStyle>
          <a:p>
            <a:pPr>
              <a:defRPr/>
            </a:pPr>
            <a:fld id="{E94D211F-D6D6-49A1-BA33-38FACFB3D035}" type="datetimeFigureOut">
              <a:rPr lang="ru-RU"/>
              <a:pPr>
                <a:defRPr/>
              </a:pPr>
              <a:t>10.11.2016</a:t>
            </a:fld>
            <a:endParaRPr lang="ru-RU"/>
          </a:p>
        </p:txBody>
      </p:sp>
      <p:sp>
        <p:nvSpPr>
          <p:cNvPr id="8" name="Footer Placeholder 4"/>
          <p:cNvSpPr>
            <a:spLocks noGrp="1"/>
          </p:cNvSpPr>
          <p:nvPr>
            <p:ph type="ftr" sz="quarter" idx="16"/>
          </p:nvPr>
        </p:nvSpPr>
        <p:spPr/>
        <p:txBody>
          <a:bodyPr/>
          <a:lstStyle>
            <a:lvl1pPr>
              <a:defRPr/>
            </a:lvl1pPr>
          </a:lstStyle>
          <a:p>
            <a:pPr>
              <a:defRPr/>
            </a:pPr>
            <a:endParaRPr lang="ru-RU"/>
          </a:p>
        </p:txBody>
      </p:sp>
      <p:sp>
        <p:nvSpPr>
          <p:cNvPr id="9" name="Slide Number Placeholder 5"/>
          <p:cNvSpPr>
            <a:spLocks noGrp="1"/>
          </p:cNvSpPr>
          <p:nvPr>
            <p:ph type="sldNum" sz="quarter" idx="17"/>
          </p:nvPr>
        </p:nvSpPr>
        <p:spPr/>
        <p:txBody>
          <a:bodyPr/>
          <a:lstStyle>
            <a:lvl1pPr>
              <a:defRPr/>
            </a:lvl1pPr>
          </a:lstStyle>
          <a:p>
            <a:pPr>
              <a:defRPr/>
            </a:pPr>
            <a:fld id="{20679E91-7676-4399-A5BF-2CA88E75E547}" type="slidenum">
              <a:rPr lang="ru-RU" altLang="ru-RU"/>
              <a:pPr>
                <a:defRPr/>
              </a:pPr>
              <a:t>‹#›</a:t>
            </a:fld>
            <a:endParaRPr lang="ru-RU" altLang="ru-RU"/>
          </a:p>
        </p:txBody>
      </p:sp>
    </p:spTree>
    <p:extLst>
      <p:ext uri="{BB962C8B-B14F-4D97-AF65-F5344CB8AC3E}">
        <p14:creationId xmlns:p14="http://schemas.microsoft.com/office/powerpoint/2010/main" val="1999290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99CF6334-7DDA-494A-81CA-CB87E0B974DD}" type="datetimeFigureOut">
              <a:rPr lang="ru-RU"/>
              <a:pPr>
                <a:defRPr/>
              </a:pPr>
              <a:t>10.11.2016</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95D925CA-A96D-4B38-AF2D-4B414A9DEE30}" type="slidenum">
              <a:rPr lang="ru-RU" altLang="ru-RU"/>
              <a:pPr>
                <a:defRPr/>
              </a:pPr>
              <a:t>‹#›</a:t>
            </a:fld>
            <a:endParaRPr lang="ru-RU" altLang="ru-RU"/>
          </a:p>
        </p:txBody>
      </p:sp>
    </p:spTree>
    <p:extLst>
      <p:ext uri="{BB962C8B-B14F-4D97-AF65-F5344CB8AC3E}">
        <p14:creationId xmlns:p14="http://schemas.microsoft.com/office/powerpoint/2010/main" val="2075381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C71F726-6489-433B-977D-029767534B3B}" type="datetimeFigureOut">
              <a:rPr lang="ru-RU"/>
              <a:pPr>
                <a:defRPr/>
              </a:pPr>
              <a:t>10.11.2016</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0D3F5204-9667-4435-8876-2B8F64B63564}" type="slidenum">
              <a:rPr lang="ru-RU" altLang="ru-RU"/>
              <a:pPr>
                <a:defRPr/>
              </a:pPr>
              <a:t>‹#›</a:t>
            </a:fld>
            <a:endParaRPr lang="ru-RU" altLang="ru-RU"/>
          </a:p>
        </p:txBody>
      </p:sp>
    </p:spTree>
    <p:extLst>
      <p:ext uri="{BB962C8B-B14F-4D97-AF65-F5344CB8AC3E}">
        <p14:creationId xmlns:p14="http://schemas.microsoft.com/office/powerpoint/2010/main" val="1591349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ru-RU"/>
              <a:t>Образец заголовка</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3"/>
          <p:cNvSpPr>
            <a:spLocks noGrp="1"/>
          </p:cNvSpPr>
          <p:nvPr>
            <p:ph type="dt" sz="half" idx="10"/>
          </p:nvPr>
        </p:nvSpPr>
        <p:spPr/>
        <p:txBody>
          <a:bodyPr/>
          <a:lstStyle>
            <a:lvl1pPr>
              <a:defRPr/>
            </a:lvl1pPr>
          </a:lstStyle>
          <a:p>
            <a:pPr>
              <a:defRPr/>
            </a:pPr>
            <a:fld id="{96D22632-97D1-450C-8D4A-12C44592C065}" type="datetimeFigureOut">
              <a:rPr lang="ru-RU"/>
              <a:pPr>
                <a:defRPr/>
              </a:pPr>
              <a:t>10.11.2016</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4B59E0D3-F702-4A5E-AF49-66E481DE2755}" type="slidenum">
              <a:rPr lang="ru-RU" altLang="ru-RU"/>
              <a:pPr>
                <a:defRPr/>
              </a:pPr>
              <a:t>‹#›</a:t>
            </a:fld>
            <a:endParaRPr lang="ru-RU" altLang="ru-RU"/>
          </a:p>
        </p:txBody>
      </p:sp>
    </p:spTree>
    <p:extLst>
      <p:ext uri="{BB962C8B-B14F-4D97-AF65-F5344CB8AC3E}">
        <p14:creationId xmlns:p14="http://schemas.microsoft.com/office/powerpoint/2010/main" val="3761580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ru-RU"/>
              <a:t>Образец заголовка</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3"/>
          <p:cNvSpPr>
            <a:spLocks noGrp="1"/>
          </p:cNvSpPr>
          <p:nvPr>
            <p:ph type="dt" sz="half" idx="10"/>
          </p:nvPr>
        </p:nvSpPr>
        <p:spPr/>
        <p:txBody>
          <a:bodyPr/>
          <a:lstStyle>
            <a:lvl1pPr>
              <a:defRPr/>
            </a:lvl1pPr>
          </a:lstStyle>
          <a:p>
            <a:pPr>
              <a:defRPr/>
            </a:pPr>
            <a:fld id="{D6C90837-E6DC-41FB-ADB3-0908D578BC98}" type="datetimeFigureOut">
              <a:rPr lang="ru-RU"/>
              <a:pPr>
                <a:defRPr/>
              </a:pPr>
              <a:t>10.11.2016</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18FF2C85-2184-4CCF-AAAF-E37F30C8AA53}" type="slidenum">
              <a:rPr lang="ru-RU" altLang="ru-RU"/>
              <a:pPr>
                <a:defRPr/>
              </a:pPr>
              <a:t>‹#›</a:t>
            </a:fld>
            <a:endParaRPr lang="ru-RU" altLang="ru-RU"/>
          </a:p>
        </p:txBody>
      </p:sp>
    </p:spTree>
    <p:extLst>
      <p:ext uri="{BB962C8B-B14F-4D97-AF65-F5344CB8AC3E}">
        <p14:creationId xmlns:p14="http://schemas.microsoft.com/office/powerpoint/2010/main" val="2737499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ru-RU"/>
              <a:t>Образец заголовка</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a:defRPr/>
            </a:pPr>
            <a:fld id="{533D7D71-589D-48B5-AB4E-56A33324D40D}" type="datetimeFigureOut">
              <a:rPr lang="ru-RU"/>
              <a:pPr>
                <a:defRPr/>
              </a:pPr>
              <a:t>10.11.2016</a:t>
            </a:fld>
            <a:endParaRPr lang="ru-RU"/>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a:defRPr/>
            </a:pPr>
            <a:endParaRPr lang="ru-RU"/>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wrap="square" lIns="27432" tIns="45720" rIns="45720" bIns="45720" numCol="1" anchor="ctr" anchorCtr="0" compatLnSpc="1">
            <a:prstTxWarp prst="textNoShape">
              <a:avLst/>
            </a:prstTxWarp>
          </a:bodyPr>
          <a:lstStyle>
            <a:lvl1pPr>
              <a:defRPr sz="1200">
                <a:solidFill>
                  <a:srgbClr val="595959"/>
                </a:solidFill>
                <a:latin typeface="Century Gothic" panose="020B0502020202020204" pitchFamily="34" charset="0"/>
              </a:defRPr>
            </a:lvl1pPr>
          </a:lstStyle>
          <a:p>
            <a:pPr>
              <a:defRPr/>
            </a:pPr>
            <a:fld id="{0A4E1D0E-D1BD-44CA-BF79-1727BECC5227}" type="slidenum">
              <a:rPr lang="ru-RU" altLang="ru-RU"/>
              <a:pPr>
                <a:defRPr/>
              </a:pPr>
              <a:t>‹#›</a:t>
            </a:fld>
            <a:endParaRPr lang="ru-RU" altLang="ru-RU"/>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4294" r:id="rId1"/>
    <p:sldLayoutId id="2147484295" r:id="rId2"/>
    <p:sldLayoutId id="2147484304" r:id="rId3"/>
    <p:sldLayoutId id="2147484296" r:id="rId4"/>
    <p:sldLayoutId id="2147484297" r:id="rId5"/>
    <p:sldLayoutId id="2147484298" r:id="rId6"/>
    <p:sldLayoutId id="2147484299" r:id="rId7"/>
    <p:sldLayoutId id="2147484300" r:id="rId8"/>
    <p:sldLayoutId id="2147484301" r:id="rId9"/>
    <p:sldLayoutId id="2147484302" r:id="rId10"/>
    <p:sldLayoutId id="2147484303" r:id="rId11"/>
  </p:sldLayoutIdLst>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anose="02070309020205020404"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anose="02070309020205020404"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9"/>
            <a:ext cx="8229600" cy="1143000"/>
          </a:xfrm>
          <a:prstGeom prst="rect">
            <a:avLst/>
          </a:prstGeom>
        </p:spPr>
        <p:txBody>
          <a:bodyPr vert="horz" lIns="91439" tIns="45720" rIns="91439"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1"/>
            <a:ext cx="8229600" cy="4525963"/>
          </a:xfrm>
          <a:prstGeom prst="rect">
            <a:avLst/>
          </a:prstGeom>
        </p:spPr>
        <p:txBody>
          <a:bodyPr vert="horz" lIns="91439" tIns="45720" rIns="91439"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39" tIns="45720" rIns="91439" bIns="45720" rtlCol="0" anchor="ctr"/>
          <a:lstStyle>
            <a:lvl1pPr algn="l">
              <a:defRPr sz="1200">
                <a:solidFill>
                  <a:schemeClr val="tx1">
                    <a:tint val="75000"/>
                  </a:schemeClr>
                </a:solidFill>
              </a:defRPr>
            </a:lvl1pPr>
          </a:lstStyle>
          <a:p>
            <a:pPr defTabSz="914391" eaLnBrk="1" fontAlgn="auto" hangingPunct="1">
              <a:spcBef>
                <a:spcPts val="0"/>
              </a:spcBef>
              <a:spcAft>
                <a:spcPts val="0"/>
              </a:spcAft>
            </a:pPr>
            <a:fld id="{DD3E7511-FDCA-4FD7-ABBF-DB377E98884C}" type="datetime1">
              <a:rPr lang="ru-RU" smtClean="0">
                <a:solidFill>
                  <a:prstClr val="black">
                    <a:tint val="75000"/>
                  </a:prstClr>
                </a:solidFill>
                <a:latin typeface="Calibri"/>
              </a:rPr>
              <a:pPr defTabSz="914391" eaLnBrk="1" fontAlgn="auto" hangingPunct="1">
                <a:spcBef>
                  <a:spcPts val="0"/>
                </a:spcBef>
                <a:spcAft>
                  <a:spcPts val="0"/>
                </a:spcAft>
              </a:pPr>
              <a:t>10.11.2016</a:t>
            </a:fld>
            <a:endParaRPr lang="ru-RU" dirty="0">
              <a:solidFill>
                <a:prstClr val="black">
                  <a:tint val="75000"/>
                </a:prstClr>
              </a:solidFill>
              <a:latin typeface="Calibri"/>
            </a:endParaRPr>
          </a:p>
        </p:txBody>
      </p:sp>
      <p:sp>
        <p:nvSpPr>
          <p:cNvPr id="5" name="Нижний колонтитул 4"/>
          <p:cNvSpPr>
            <a:spLocks noGrp="1"/>
          </p:cNvSpPr>
          <p:nvPr>
            <p:ph type="ftr" sz="quarter" idx="3"/>
          </p:nvPr>
        </p:nvSpPr>
        <p:spPr>
          <a:xfrm>
            <a:off x="3124201" y="6356350"/>
            <a:ext cx="2895600" cy="365125"/>
          </a:xfrm>
          <a:prstGeom prst="rect">
            <a:avLst/>
          </a:prstGeom>
        </p:spPr>
        <p:txBody>
          <a:bodyPr vert="horz" lIns="91439" tIns="45720" rIns="91439" bIns="45720" rtlCol="0" anchor="ctr"/>
          <a:lstStyle>
            <a:lvl1pPr algn="ctr">
              <a:defRPr sz="1200">
                <a:solidFill>
                  <a:schemeClr val="tx1">
                    <a:tint val="75000"/>
                  </a:schemeClr>
                </a:solidFill>
              </a:defRPr>
            </a:lvl1pPr>
          </a:lstStyle>
          <a:p>
            <a:pPr defTabSz="914391" eaLnBrk="1" fontAlgn="auto" hangingPunct="1">
              <a:spcBef>
                <a:spcPts val="0"/>
              </a:spcBef>
              <a:spcAft>
                <a:spcPts val="0"/>
              </a:spcAft>
            </a:pPr>
            <a:endParaRPr lang="ru-RU" dirty="0">
              <a:solidFill>
                <a:prstClr val="black">
                  <a:tint val="75000"/>
                </a:prstClr>
              </a:solidFill>
              <a:latin typeface="Calibri"/>
            </a:endParaRPr>
          </a:p>
        </p:txBody>
      </p:sp>
      <p:sp>
        <p:nvSpPr>
          <p:cNvPr id="6" name="Номер слайда 5"/>
          <p:cNvSpPr>
            <a:spLocks noGrp="1"/>
          </p:cNvSpPr>
          <p:nvPr>
            <p:ph type="sldNum" sz="quarter" idx="4"/>
          </p:nvPr>
        </p:nvSpPr>
        <p:spPr>
          <a:xfrm>
            <a:off x="6553201" y="6356350"/>
            <a:ext cx="2133600" cy="365125"/>
          </a:xfrm>
          <a:prstGeom prst="rect">
            <a:avLst/>
          </a:prstGeom>
        </p:spPr>
        <p:txBody>
          <a:bodyPr vert="horz" lIns="91439" tIns="45720" rIns="91439" bIns="45720" rtlCol="0" anchor="ctr"/>
          <a:lstStyle>
            <a:lvl1pPr algn="r">
              <a:defRPr sz="1200">
                <a:solidFill>
                  <a:schemeClr val="tx1">
                    <a:tint val="75000"/>
                  </a:schemeClr>
                </a:solidFill>
              </a:defRPr>
            </a:lvl1pPr>
          </a:lstStyle>
          <a:p>
            <a:pPr defTabSz="914391" eaLnBrk="1" fontAlgn="auto" hangingPunct="1">
              <a:spcBef>
                <a:spcPts val="0"/>
              </a:spcBef>
              <a:spcAft>
                <a:spcPts val="0"/>
              </a:spcAft>
            </a:pPr>
            <a:fld id="{B19B0651-EE4F-4900-A07F-96A6BFA9D0F0}" type="slidenum">
              <a:rPr lang="ru-RU" smtClean="0">
                <a:solidFill>
                  <a:prstClr val="black">
                    <a:tint val="75000"/>
                  </a:prstClr>
                </a:solidFill>
                <a:latin typeface="Calibri"/>
              </a:rPr>
              <a:pPr defTabSz="914391" eaLnBrk="1" fontAlgn="auto" hangingPunct="1">
                <a:spcBef>
                  <a:spcPts val="0"/>
                </a:spcBef>
                <a:spcAft>
                  <a:spcPts val="0"/>
                </a:spcAft>
              </a:pPr>
              <a:t>‹#›</a:t>
            </a:fld>
            <a:endParaRPr lang="ru-RU" dirty="0">
              <a:solidFill>
                <a:prstClr val="black">
                  <a:tint val="75000"/>
                </a:prstClr>
              </a:solidFill>
              <a:latin typeface="Calibri"/>
            </a:endParaRPr>
          </a:p>
        </p:txBody>
      </p:sp>
    </p:spTree>
    <p:extLst>
      <p:ext uri="{BB962C8B-B14F-4D97-AF65-F5344CB8AC3E}">
        <p14:creationId xmlns:p14="http://schemas.microsoft.com/office/powerpoint/2010/main" val="427806261"/>
      </p:ext>
    </p:extLst>
  </p:cSld>
  <p:clrMap bg1="lt1" tx1="dk1" bg2="lt2" tx2="dk2" accent1="accent1" accent2="accent2" accent3="accent3" accent4="accent4" accent5="accent5" accent6="accent6" hlink="hlink" folHlink="folHlink"/>
  <p:sldLayoutIdLst>
    <p:sldLayoutId id="2147484306" r:id="rId1"/>
    <p:sldLayoutId id="2147484307" r:id="rId2"/>
    <p:sldLayoutId id="2147484308" r:id="rId3"/>
    <p:sldLayoutId id="2147484309" r:id="rId4"/>
    <p:sldLayoutId id="2147484310" r:id="rId5"/>
    <p:sldLayoutId id="2147484311" r:id="rId6"/>
    <p:sldLayoutId id="2147484312" r:id="rId7"/>
    <p:sldLayoutId id="2147484313" r:id="rId8"/>
    <p:sldLayoutId id="2147484314" r:id="rId9"/>
    <p:sldLayoutId id="2147484315" r:id="rId10"/>
    <p:sldLayoutId id="2147484316" r:id="rId11"/>
  </p:sldLayoutIdLst>
  <p:hf hdr="0" ftr="0" dt="0"/>
  <p:txStyles>
    <p:titleStyle>
      <a:lvl1pPr algn="ctr" defTabSz="914391" rtl="0" eaLnBrk="1" latinLnBrk="0" hangingPunct="1">
        <a:spcBef>
          <a:spcPct val="0"/>
        </a:spcBef>
        <a:buNone/>
        <a:defRPr sz="4400" kern="1200">
          <a:solidFill>
            <a:schemeClr val="tx1"/>
          </a:solidFill>
          <a:latin typeface="+mj-lt"/>
          <a:ea typeface="+mj-ea"/>
          <a:cs typeface="+mj-cs"/>
        </a:defRPr>
      </a:lvl1pPr>
    </p:titleStyle>
    <p:bodyStyle>
      <a:lvl1pPr marL="342897" indent="-342897" algn="l" defTabSz="91439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43" indent="-285747" algn="l" defTabSz="91439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89" indent="-228598" algn="l" defTabSz="91439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84"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79"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75"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70"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6"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61"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391" rtl="0" eaLnBrk="1" latinLnBrk="0" hangingPunct="1">
        <a:defRPr sz="1800" kern="1200">
          <a:solidFill>
            <a:schemeClr val="tx1"/>
          </a:solidFill>
          <a:latin typeface="+mn-lt"/>
          <a:ea typeface="+mn-ea"/>
          <a:cs typeface="+mn-cs"/>
        </a:defRPr>
      </a:lvl1pPr>
      <a:lvl2pPr marL="457195" algn="l" defTabSz="914391" rtl="0" eaLnBrk="1" latinLnBrk="0" hangingPunct="1">
        <a:defRPr sz="1800" kern="1200">
          <a:solidFill>
            <a:schemeClr val="tx1"/>
          </a:solidFill>
          <a:latin typeface="+mn-lt"/>
          <a:ea typeface="+mn-ea"/>
          <a:cs typeface="+mn-cs"/>
        </a:defRPr>
      </a:lvl2pPr>
      <a:lvl3pPr marL="914391" algn="l" defTabSz="914391" rtl="0" eaLnBrk="1" latinLnBrk="0" hangingPunct="1">
        <a:defRPr sz="1800" kern="1200">
          <a:solidFill>
            <a:schemeClr val="tx1"/>
          </a:solidFill>
          <a:latin typeface="+mn-lt"/>
          <a:ea typeface="+mn-ea"/>
          <a:cs typeface="+mn-cs"/>
        </a:defRPr>
      </a:lvl3pPr>
      <a:lvl4pPr marL="1371586" algn="l" defTabSz="914391" rtl="0" eaLnBrk="1" latinLnBrk="0" hangingPunct="1">
        <a:defRPr sz="1800" kern="1200">
          <a:solidFill>
            <a:schemeClr val="tx1"/>
          </a:solidFill>
          <a:latin typeface="+mn-lt"/>
          <a:ea typeface="+mn-ea"/>
          <a:cs typeface="+mn-cs"/>
        </a:defRPr>
      </a:lvl4pPr>
      <a:lvl5pPr marL="1828782" algn="l" defTabSz="914391" rtl="0" eaLnBrk="1" latinLnBrk="0" hangingPunct="1">
        <a:defRPr sz="1800" kern="1200">
          <a:solidFill>
            <a:schemeClr val="tx1"/>
          </a:solidFill>
          <a:latin typeface="+mn-lt"/>
          <a:ea typeface="+mn-ea"/>
          <a:cs typeface="+mn-cs"/>
        </a:defRPr>
      </a:lvl5pPr>
      <a:lvl6pPr marL="2285977" algn="l" defTabSz="914391" rtl="0" eaLnBrk="1" latinLnBrk="0" hangingPunct="1">
        <a:defRPr sz="1800" kern="1200">
          <a:solidFill>
            <a:schemeClr val="tx1"/>
          </a:solidFill>
          <a:latin typeface="+mn-lt"/>
          <a:ea typeface="+mn-ea"/>
          <a:cs typeface="+mn-cs"/>
        </a:defRPr>
      </a:lvl6pPr>
      <a:lvl7pPr marL="2743173" algn="l" defTabSz="914391" rtl="0" eaLnBrk="1" latinLnBrk="0" hangingPunct="1">
        <a:defRPr sz="1800" kern="1200">
          <a:solidFill>
            <a:schemeClr val="tx1"/>
          </a:solidFill>
          <a:latin typeface="+mn-lt"/>
          <a:ea typeface="+mn-ea"/>
          <a:cs typeface="+mn-cs"/>
        </a:defRPr>
      </a:lvl7pPr>
      <a:lvl8pPr marL="3200368" algn="l" defTabSz="914391" rtl="0" eaLnBrk="1" latinLnBrk="0" hangingPunct="1">
        <a:defRPr sz="1800" kern="1200">
          <a:solidFill>
            <a:schemeClr val="tx1"/>
          </a:solidFill>
          <a:latin typeface="+mn-lt"/>
          <a:ea typeface="+mn-ea"/>
          <a:cs typeface="+mn-cs"/>
        </a:defRPr>
      </a:lvl8pPr>
      <a:lvl9pPr marL="3657563" algn="l" defTabSz="91439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6.xm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6.xml"/><Relationship Id="rId5" Type="http://schemas.openxmlformats.org/officeDocument/2006/relationships/image" Target="../media/image16.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Группа 4"/>
          <p:cNvGrpSpPr>
            <a:grpSpLocks/>
          </p:cNvGrpSpPr>
          <p:nvPr/>
        </p:nvGrpSpPr>
        <p:grpSpPr bwMode="auto">
          <a:xfrm>
            <a:off x="-319088" y="-387349"/>
            <a:ext cx="9521826" cy="7245350"/>
            <a:chOff x="-253550" y="-164778"/>
            <a:chExt cx="9340510" cy="7036841"/>
          </a:xfrm>
        </p:grpSpPr>
        <p:pic>
          <p:nvPicPr>
            <p:cNvPr id="410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550" y="-164778"/>
              <a:ext cx="9340510" cy="7036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5" descr="Coat of arms of Moscow Oblast (large).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4205" y="1103356"/>
              <a:ext cx="1905000" cy="2505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4" name="Группа 2"/>
            <p:cNvGrpSpPr>
              <a:grpSpLocks/>
            </p:cNvGrpSpPr>
            <p:nvPr/>
          </p:nvGrpSpPr>
          <p:grpSpPr bwMode="auto">
            <a:xfrm>
              <a:off x="539552" y="4941168"/>
              <a:ext cx="7903194" cy="1581966"/>
              <a:chOff x="539552" y="4941168"/>
              <a:chExt cx="7903194" cy="1581966"/>
            </a:xfrm>
          </p:grpSpPr>
          <p:sp>
            <p:nvSpPr>
              <p:cNvPr id="10" name="Заголовок 1"/>
              <p:cNvSpPr txBox="1">
                <a:spLocks/>
              </p:cNvSpPr>
              <p:nvPr/>
            </p:nvSpPr>
            <p:spPr>
              <a:xfrm>
                <a:off x="539101" y="4941420"/>
                <a:ext cx="7903149" cy="1581892"/>
              </a:xfrm>
              <a:prstGeom prst="rect">
                <a:avLst/>
              </a:prstGeom>
            </p:spPr>
            <p:txBody>
              <a:bodyPr anchor="ctr">
                <a:normAutofit/>
              </a:bodyPr>
              <a:lstStyle/>
              <a:p>
                <a:pPr algn="ctr">
                  <a:defRPr/>
                </a:pPr>
                <a:endParaRPr lang="ru-RU" b="1" dirty="0">
                  <a:solidFill>
                    <a:prstClr val="white"/>
                  </a:solidFill>
                  <a:effectLst>
                    <a:outerShdw blurRad="38100" dist="38100" dir="2700000" algn="tl">
                      <a:srgbClr val="000000">
                        <a:alpha val="43137"/>
                      </a:srgbClr>
                    </a:outerShdw>
                  </a:effectLst>
                  <a:latin typeface="Book Antiqua" pitchFamily="18" charset="0"/>
                  <a:cs typeface="Tahoma" pitchFamily="34" charset="0"/>
                </a:endParaRPr>
              </a:p>
            </p:txBody>
          </p:sp>
          <p:sp>
            <p:nvSpPr>
              <p:cNvPr id="2" name="TextBox 1"/>
              <p:cNvSpPr txBox="1"/>
              <p:nvPr/>
            </p:nvSpPr>
            <p:spPr>
              <a:xfrm>
                <a:off x="820967" y="6053894"/>
                <a:ext cx="183758" cy="338451"/>
              </a:xfrm>
              <a:prstGeom prst="rect">
                <a:avLst/>
              </a:prstGeom>
              <a:noFill/>
            </p:spPr>
            <p:txBody>
              <a:bodyPr wrap="none">
                <a:spAutoFit/>
              </a:bodyPr>
              <a:lstStyle/>
              <a:p>
                <a:pPr>
                  <a:defRPr/>
                </a:pPr>
                <a:endParaRPr lang="ru-RU" sz="1600" b="1" dirty="0">
                  <a:solidFill>
                    <a:schemeClr val="accent6">
                      <a:lumMod val="75000"/>
                    </a:schemeClr>
                  </a:solidFill>
                  <a:latin typeface="Book Antiqua" pitchFamily="18" charset="0"/>
                  <a:cs typeface="Tahoma" pitchFamily="34" charset="0"/>
                </a:endParaRPr>
              </a:p>
            </p:txBody>
          </p:sp>
        </p:grpSp>
      </p:grpSp>
      <p:sp>
        <p:nvSpPr>
          <p:cNvPr id="4" name="Прямоугольник 3"/>
          <p:cNvSpPr/>
          <p:nvPr/>
        </p:nvSpPr>
        <p:spPr>
          <a:xfrm>
            <a:off x="-319088" y="-387350"/>
            <a:ext cx="952182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200" dirty="0"/>
              <a:t>Главное управление Московской области </a:t>
            </a:r>
          </a:p>
          <a:p>
            <a:pPr algn="ctr">
              <a:defRPr/>
            </a:pPr>
            <a:r>
              <a:rPr lang="ru-RU" sz="2200" dirty="0"/>
              <a:t>      </a:t>
            </a:r>
            <a:r>
              <a:rPr lang="ru-RU" sz="2200" dirty="0" smtClean="0"/>
              <a:t>   «</a:t>
            </a:r>
            <a:r>
              <a:rPr lang="ru-RU" sz="2200" dirty="0"/>
              <a:t>Государственная жилищная инспекция Московской области»</a:t>
            </a:r>
          </a:p>
        </p:txBody>
      </p:sp>
      <p:sp>
        <p:nvSpPr>
          <p:cNvPr id="6" name="Прямоугольник 5"/>
          <p:cNvSpPr/>
          <p:nvPr/>
        </p:nvSpPr>
        <p:spPr>
          <a:xfrm>
            <a:off x="-325562" y="4110990"/>
            <a:ext cx="9521826" cy="2662267"/>
          </a:xfrm>
          <a:prstGeom prst="rect">
            <a:avLst/>
          </a:prstGeom>
          <a:solidFill>
            <a:schemeClr val="tx2">
              <a:lumMod val="75000"/>
            </a:schemeClr>
          </a:solidFill>
        </p:spPr>
        <p:txBody>
          <a:bodyPr>
            <a:spAutoFit/>
          </a:bodyPr>
          <a:lstStyle/>
          <a:p>
            <a:pPr algn="ctr">
              <a:defRPr/>
            </a:pPr>
            <a:endParaRPr lang="ru-RU" sz="900" b="1" dirty="0">
              <a:solidFill>
                <a:schemeClr val="bg1"/>
              </a:solidFill>
              <a:latin typeface="Arial" charset="0"/>
            </a:endParaRPr>
          </a:p>
          <a:p>
            <a:pPr algn="ctr">
              <a:defRPr/>
            </a:pPr>
            <a:r>
              <a:rPr lang="ru-RU" sz="2800" b="1" dirty="0">
                <a:solidFill>
                  <a:schemeClr val="bg1"/>
                </a:solidFill>
                <a:latin typeface="Arial" charset="0"/>
              </a:rPr>
              <a:t>Реализация Федерального закона </a:t>
            </a:r>
          </a:p>
          <a:p>
            <a:pPr algn="ctr">
              <a:defRPr/>
            </a:pPr>
            <a:r>
              <a:rPr lang="ru-RU" sz="2800" b="1" dirty="0">
                <a:solidFill>
                  <a:schemeClr val="bg1"/>
                </a:solidFill>
                <a:latin typeface="Arial" charset="0"/>
              </a:rPr>
              <a:t>от 21.07.2014 N 209-ФЗ</a:t>
            </a:r>
          </a:p>
          <a:p>
            <a:pPr algn="ctr">
              <a:defRPr/>
            </a:pPr>
            <a:r>
              <a:rPr lang="ru-RU" sz="2800" b="1" dirty="0">
                <a:solidFill>
                  <a:schemeClr val="bg1"/>
                </a:solidFill>
                <a:latin typeface="Arial" charset="0"/>
              </a:rPr>
              <a:t>"О государственной информационной системе жилищно-коммунального хозяйства"</a:t>
            </a:r>
          </a:p>
          <a:p>
            <a:pPr algn="ctr">
              <a:defRPr/>
            </a:pPr>
            <a:r>
              <a:rPr lang="ru-RU" sz="2800" b="1" dirty="0">
                <a:solidFill>
                  <a:schemeClr val="bg1"/>
                </a:solidFill>
                <a:latin typeface="Arial" charset="0"/>
              </a:rPr>
              <a:t>в Московской </a:t>
            </a:r>
            <a:r>
              <a:rPr lang="ru-RU" sz="2800" b="1" dirty="0" smtClean="0">
                <a:solidFill>
                  <a:schemeClr val="bg1"/>
                </a:solidFill>
                <a:latin typeface="Arial" charset="0"/>
              </a:rPr>
              <a:t>области</a:t>
            </a:r>
            <a:endParaRPr lang="ru-RU" sz="2800" b="1" dirty="0">
              <a:solidFill>
                <a:schemeClr val="bg1"/>
              </a:solidFill>
              <a:latin typeface="Arial" charset="0"/>
            </a:endParaRPr>
          </a:p>
          <a:p>
            <a:pPr>
              <a:defRPr/>
            </a:pPr>
            <a:endParaRPr lang="ru-RU" dirty="0">
              <a:latin typeface="Arial" charset="0"/>
            </a:endParaRPr>
          </a:p>
        </p:txBody>
      </p:sp>
      <p:pic>
        <p:nvPicPr>
          <p:cNvPr id="4101"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088" y="-387350"/>
            <a:ext cx="93064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928688" y="195263"/>
            <a:ext cx="7215212" cy="687387"/>
          </a:xfrm>
          <a:prstGeom prst="rect">
            <a:avLst/>
          </a:prstGeom>
        </p:spPr>
        <p:style>
          <a:lnRef idx="1">
            <a:schemeClr val="accent1"/>
          </a:lnRef>
          <a:fillRef idx="3">
            <a:schemeClr val="accent1"/>
          </a:fillRef>
          <a:effectRef idx="2">
            <a:schemeClr val="accent1"/>
          </a:effectRef>
          <a:fontRef idx="minor">
            <a:schemeClr val="lt1"/>
          </a:fontRef>
        </p:style>
        <p:txBody>
          <a:bodyPr anchor="ctr">
            <a:noAutofit/>
          </a:bodyPr>
          <a:lstStyle/>
          <a:p>
            <a:pPr marL="342900" indent="-342900" algn="ctr" defTabSz="914391" eaLnBrk="1" fontAlgn="auto" hangingPunct="1">
              <a:spcBef>
                <a:spcPct val="20000"/>
              </a:spcBef>
              <a:spcAft>
                <a:spcPts val="0"/>
              </a:spcAft>
              <a:defRPr/>
            </a:pPr>
            <a:r>
              <a:rPr lang="ru-RU" sz="2000" dirty="0">
                <a:solidFill>
                  <a:prstClr val="white"/>
                </a:solidFill>
                <a:latin typeface="Times New Roman" pitchFamily="18" charset="0"/>
                <a:cs typeface="Times New Roman" pitchFamily="18" charset="0"/>
              </a:rPr>
              <a:t>Главное управление Московской области </a:t>
            </a:r>
          </a:p>
          <a:p>
            <a:pPr marL="342900" indent="-342900" algn="ctr" defTabSz="914391" eaLnBrk="1" fontAlgn="auto" hangingPunct="1">
              <a:spcBef>
                <a:spcPct val="20000"/>
              </a:spcBef>
              <a:spcAft>
                <a:spcPts val="0"/>
              </a:spcAft>
              <a:defRPr/>
            </a:pPr>
            <a:r>
              <a:rPr lang="ru-RU" sz="2000" dirty="0">
                <a:solidFill>
                  <a:prstClr val="white"/>
                </a:solidFill>
                <a:latin typeface="Times New Roman" pitchFamily="18" charset="0"/>
                <a:cs typeface="Times New Roman" pitchFamily="18" charset="0"/>
              </a:rPr>
              <a:t>«Государственная жилищная инспекция Московской области»</a:t>
            </a:r>
          </a:p>
        </p:txBody>
      </p:sp>
      <p:pic>
        <p:nvPicPr>
          <p:cNvPr id="3076" name="Picture 4" descr="http://gorod-scherbinka.ru/files/avatar_bbe83cff2617a1d83e38fe3654a07cf6.jpg"/>
          <p:cNvPicPr>
            <a:picLocks noChangeAspect="1" noChangeArrowheads="1"/>
          </p:cNvPicPr>
          <p:nvPr/>
        </p:nvPicPr>
        <p:blipFill>
          <a:blip r:embed="rId3" cstate="print"/>
          <a:srcRect/>
          <a:stretch>
            <a:fillRect/>
          </a:stretch>
        </p:blipFill>
        <p:spPr bwMode="auto">
          <a:xfrm>
            <a:off x="214313" y="142875"/>
            <a:ext cx="642937" cy="858838"/>
          </a:xfrm>
          <a:prstGeom prst="rect">
            <a:avLst/>
          </a:prstGeom>
          <a:noFill/>
          <a:ln w="9525">
            <a:noFill/>
            <a:miter lim="800000"/>
            <a:headEnd/>
            <a:tailEnd/>
          </a:ln>
        </p:spPr>
      </p:pic>
      <p:sp>
        <p:nvSpPr>
          <p:cNvPr id="9" name="Прямоугольник 8"/>
          <p:cNvSpPr/>
          <p:nvPr/>
        </p:nvSpPr>
        <p:spPr>
          <a:xfrm>
            <a:off x="8234363" y="176213"/>
            <a:ext cx="654050" cy="687387"/>
          </a:xfrm>
          <a:prstGeom prst="rect">
            <a:avLst/>
          </a:prstGeom>
          <a:solidFill>
            <a:srgbClr val="960000"/>
          </a:solidFill>
        </p:spPr>
        <p:style>
          <a:lnRef idx="1">
            <a:schemeClr val="accent2"/>
          </a:lnRef>
          <a:fillRef idx="3">
            <a:schemeClr val="accent2"/>
          </a:fillRef>
          <a:effectRef idx="2">
            <a:schemeClr val="accent2"/>
          </a:effectRef>
          <a:fontRef idx="minor">
            <a:schemeClr val="lt1"/>
          </a:fontRef>
        </p:style>
        <p:txBody>
          <a:bodyPr anchor="ctr"/>
          <a:lstStyle/>
          <a:p>
            <a:pPr algn="ctr" defTabSz="914391" eaLnBrk="1" fontAlgn="auto" hangingPunct="1">
              <a:spcBef>
                <a:spcPts val="0"/>
              </a:spcBef>
              <a:spcAft>
                <a:spcPts val="0"/>
              </a:spcAft>
              <a:defRPr/>
            </a:pPr>
            <a:r>
              <a:rPr lang="ru-RU" sz="3200" b="1" dirty="0" smtClean="0">
                <a:solidFill>
                  <a:srgbClr val="FFFFFF"/>
                </a:solidFill>
                <a:latin typeface="Times New Roman" panose="02020603050405020304" pitchFamily="18" charset="0"/>
                <a:cs typeface="Times New Roman" panose="02020603050405020304" pitchFamily="18" charset="0"/>
              </a:rPr>
              <a:t>10</a:t>
            </a:r>
            <a:endParaRPr lang="ru-RU" sz="3200" b="1" dirty="0">
              <a:solidFill>
                <a:srgbClr val="FFFFFF"/>
              </a:solidFill>
              <a:latin typeface="Times New Roman" panose="02020603050405020304" pitchFamily="18" charset="0"/>
              <a:cs typeface="Times New Roman" panose="02020603050405020304" pitchFamily="18" charset="0"/>
            </a:endParaRPr>
          </a:p>
        </p:txBody>
      </p:sp>
      <p:sp>
        <p:nvSpPr>
          <p:cNvPr id="7" name="Заголовок 1"/>
          <p:cNvSpPr>
            <a:spLocks noGrp="1"/>
          </p:cNvSpPr>
          <p:nvPr>
            <p:ph type="title"/>
          </p:nvPr>
        </p:nvSpPr>
        <p:spPr>
          <a:xfrm>
            <a:off x="457200" y="1067970"/>
            <a:ext cx="8229600" cy="1143000"/>
          </a:xfrm>
        </p:spPr>
        <p:txBody>
          <a:bodyPr>
            <a:noAutofit/>
          </a:bodyPr>
          <a:lstStyle/>
          <a:p>
            <a:r>
              <a:rPr lang="ru-RU" sz="2000" b="1" dirty="0"/>
              <a:t>Статья 13.19.1. Нарушение порядка размещения информации в государственной информационной системе </a:t>
            </a:r>
            <a:r>
              <a:rPr lang="ru-RU" sz="2000" b="1" dirty="0" smtClean="0"/>
              <a:t>жилищно-коммунального хозяйства "Кодекса </a:t>
            </a:r>
            <a:r>
              <a:rPr lang="ru-RU" sz="2000" b="1" dirty="0"/>
              <a:t>Российской Федерации об административных правонарушениях" от 30.12.2001 N 195-ФЗ</a:t>
            </a:r>
          </a:p>
        </p:txBody>
      </p:sp>
      <p:sp>
        <p:nvSpPr>
          <p:cNvPr id="8" name="Объект 2"/>
          <p:cNvSpPr>
            <a:spLocks noGrp="1"/>
          </p:cNvSpPr>
          <p:nvPr>
            <p:ph idx="1"/>
          </p:nvPr>
        </p:nvSpPr>
        <p:spPr>
          <a:xfrm>
            <a:off x="323527" y="2348879"/>
            <a:ext cx="8564885" cy="4104457"/>
          </a:xfrm>
          <a:solidFill>
            <a:schemeClr val="bg1">
              <a:lumMod val="95000"/>
            </a:schemeClr>
          </a:solidFill>
          <a:ln w="19050">
            <a:solidFill>
              <a:schemeClr val="tx2"/>
            </a:solidFill>
          </a:ln>
          <a:effectLst>
            <a:outerShdw blurRad="50800" dist="38100" dir="2700000" algn="tl" rotWithShape="0">
              <a:prstClr val="black">
                <a:alpha val="40000"/>
              </a:prstClr>
            </a:outerShdw>
          </a:effectLst>
        </p:spPr>
        <p:txBody>
          <a:bodyPr anchor="ctr">
            <a:normAutofit fontScale="55000" lnSpcReduction="20000"/>
          </a:bodyPr>
          <a:lstStyle/>
          <a:p>
            <a:r>
              <a:rPr lang="ru-RU" sz="2900" b="0" dirty="0"/>
              <a:t>1. </a:t>
            </a:r>
            <a:r>
              <a:rPr lang="ru-RU" sz="2900" b="0" dirty="0" err="1"/>
              <a:t>Неразмещение</a:t>
            </a:r>
            <a:r>
              <a:rPr lang="ru-RU" sz="2900" b="0" dirty="0"/>
              <a:t> в соответствии с законодательством о государственной информационной системе жилищно-коммунального хозяйства информации в государственной информационной системе жилищно-коммунального хозяйства должностным лицом федерального органа исполнительной власти, должностным лицом государственного внебюджетного фонда, должностным лицом органа исполнительной власти субъекта Российской Федерации, должностным лицом органа государственного жилищного надзора, должностным лицом органа муниципального жилищного контроля, должностным лицом органа, осуществляющего открытие и ведение лицевых счетов в соответствии с бюджетным законодательством Российской Федерации, должностным лицом уполномоченного органа или организации, осуществляющих государственный учет жилищного фонда, должностным лицом специализированной некоммерческой организации, которая осуществляет деятельность, направленную на обеспечение проведения капитального ремонта общего имущества в многоквартирных домах, банком, иной кредитной организацией, в том числе производящими расчеты в электронной форме, а также иной организацией, через которую производится внесение платы за жилое помещение и коммунальные услуги, или нарушение установленных законодательством Российской Федерации порядка, способов и (или) сроков размещения информации либо размещение информации не в полном объеме, размещение заведомо искаженной информации -</a:t>
            </a:r>
          </a:p>
          <a:p>
            <a:r>
              <a:rPr lang="ru-RU" sz="2900" dirty="0"/>
              <a:t>влечет наложение административного штрафа на должностных лиц в размере тридцати тысяч рублей; на юридических лиц - двухсот тысяч рублей</a:t>
            </a:r>
          </a:p>
        </p:txBody>
      </p:sp>
    </p:spTree>
    <p:extLst>
      <p:ext uri="{BB962C8B-B14F-4D97-AF65-F5344CB8AC3E}">
        <p14:creationId xmlns:p14="http://schemas.microsoft.com/office/powerpoint/2010/main" val="36390016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B19B0651-EE4F-4900-A07F-96A6BFA9D0F0}" type="slidenum">
              <a:rPr lang="ru-RU" smtClean="0">
                <a:solidFill>
                  <a:prstClr val="black">
                    <a:tint val="75000"/>
                  </a:prstClr>
                </a:solidFill>
              </a:rPr>
              <a:pPr/>
              <a:t>11</a:t>
            </a:fld>
            <a:endParaRPr lang="ru-RU" dirty="0">
              <a:solidFill>
                <a:prstClr val="black">
                  <a:tint val="75000"/>
                </a:prstClr>
              </a:solidFill>
            </a:endParaRPr>
          </a:p>
        </p:txBody>
      </p:sp>
      <p:sp>
        <p:nvSpPr>
          <p:cNvPr id="3" name="Прямоугольник 2"/>
          <p:cNvSpPr/>
          <p:nvPr/>
        </p:nvSpPr>
        <p:spPr>
          <a:xfrm>
            <a:off x="1043608" y="116850"/>
            <a:ext cx="7128792" cy="7198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defTabSz="914391" eaLnBrk="1" fontAlgn="auto" hangingPunct="1">
              <a:spcBef>
                <a:spcPct val="20000"/>
              </a:spcBef>
              <a:spcAft>
                <a:spcPts val="0"/>
              </a:spcAft>
              <a:defRPr/>
            </a:pPr>
            <a:r>
              <a:rPr lang="ru-RU" sz="2000" dirty="0">
                <a:solidFill>
                  <a:prstClr val="white"/>
                </a:solidFill>
                <a:latin typeface="Times New Roman" pitchFamily="18" charset="0"/>
                <a:cs typeface="Times New Roman" pitchFamily="18" charset="0"/>
              </a:rPr>
              <a:t>Главное управление Московской области </a:t>
            </a:r>
          </a:p>
          <a:p>
            <a:pPr marL="342900" indent="-342900" algn="ctr" defTabSz="914391" eaLnBrk="1" fontAlgn="auto" hangingPunct="1">
              <a:spcBef>
                <a:spcPct val="20000"/>
              </a:spcBef>
              <a:spcAft>
                <a:spcPts val="0"/>
              </a:spcAft>
              <a:defRPr/>
            </a:pPr>
            <a:r>
              <a:rPr lang="ru-RU" sz="2000" dirty="0">
                <a:solidFill>
                  <a:prstClr val="white"/>
                </a:solidFill>
                <a:latin typeface="Times New Roman" pitchFamily="18" charset="0"/>
                <a:cs typeface="Times New Roman" pitchFamily="18" charset="0"/>
              </a:rPr>
              <a:t>«Государственная жилищная инспекция Московской области»</a:t>
            </a:r>
          </a:p>
        </p:txBody>
      </p:sp>
      <p:sp>
        <p:nvSpPr>
          <p:cNvPr id="4" name="Прямоугольник 3"/>
          <p:cNvSpPr/>
          <p:nvPr/>
        </p:nvSpPr>
        <p:spPr>
          <a:xfrm>
            <a:off x="8316416" y="116850"/>
            <a:ext cx="601216" cy="719862"/>
          </a:xfrm>
          <a:prstGeom prst="rect">
            <a:avLst/>
          </a:prstGeom>
          <a:solidFill>
            <a:srgbClr val="96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bg1"/>
                </a:solidFill>
                <a:latin typeface="Times New Roman" panose="02020603050405020304" pitchFamily="18" charset="0"/>
                <a:cs typeface="Times New Roman" panose="02020603050405020304" pitchFamily="18" charset="0"/>
              </a:rPr>
              <a:t>11</a:t>
            </a:r>
            <a:endParaRPr lang="ru-RU" sz="3200" b="1" dirty="0">
              <a:solidFill>
                <a:schemeClr val="bg1"/>
              </a:solidFill>
              <a:latin typeface="Times New Roman" panose="02020603050405020304" pitchFamily="18" charset="0"/>
              <a:cs typeface="Times New Roman" panose="02020603050405020304" pitchFamily="18" charset="0"/>
            </a:endParaRPr>
          </a:p>
        </p:txBody>
      </p:sp>
      <p:pic>
        <p:nvPicPr>
          <p:cNvPr id="5" name="Picture 4" descr="http://gorod-scherbinka.ru/files/avatar_bbe83cff2617a1d83e38fe3654a07cf6.jpg"/>
          <p:cNvPicPr>
            <a:picLocks noChangeAspect="1" noChangeArrowheads="1"/>
          </p:cNvPicPr>
          <p:nvPr/>
        </p:nvPicPr>
        <p:blipFill>
          <a:blip r:embed="rId2" cstate="print"/>
          <a:srcRect/>
          <a:stretch>
            <a:fillRect/>
          </a:stretch>
        </p:blipFill>
        <p:spPr bwMode="auto">
          <a:xfrm>
            <a:off x="214312" y="47362"/>
            <a:ext cx="642937" cy="858838"/>
          </a:xfrm>
          <a:prstGeom prst="rect">
            <a:avLst/>
          </a:prstGeom>
          <a:noFill/>
          <a:ln w="9525">
            <a:noFill/>
            <a:miter lim="800000"/>
            <a:headEnd/>
            <a:tailEnd/>
          </a:ln>
        </p:spPr>
      </p:pic>
      <p:sp>
        <p:nvSpPr>
          <p:cNvPr id="6" name="Прямоугольник 5"/>
          <p:cNvSpPr/>
          <p:nvPr/>
        </p:nvSpPr>
        <p:spPr>
          <a:xfrm>
            <a:off x="214312" y="1052736"/>
            <a:ext cx="8703320" cy="115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rPr>
              <a:t>Статья </a:t>
            </a:r>
            <a:r>
              <a:rPr lang="ru-RU" b="1" dirty="0" smtClean="0">
                <a:solidFill>
                  <a:schemeClr val="tx1"/>
                </a:solidFill>
              </a:rPr>
              <a:t>13.19.2. </a:t>
            </a:r>
            <a:r>
              <a:rPr lang="ru-RU" b="1" dirty="0">
                <a:solidFill>
                  <a:schemeClr val="tx1"/>
                </a:solidFill>
              </a:rPr>
              <a:t>Нарушение порядка размещения информации в государственной информационной системе жилищно-коммунального хозяйства "Кодекса Российской Федерации об административных правонарушениях" от 30.12.2001 N 195-ФЗ</a:t>
            </a:r>
            <a:endParaRPr lang="ru-RU" dirty="0">
              <a:solidFill>
                <a:schemeClr val="tx1"/>
              </a:solidFill>
            </a:endParaRPr>
          </a:p>
        </p:txBody>
      </p:sp>
      <p:sp>
        <p:nvSpPr>
          <p:cNvPr id="7" name="Прямоугольник 6"/>
          <p:cNvSpPr/>
          <p:nvPr/>
        </p:nvSpPr>
        <p:spPr>
          <a:xfrm>
            <a:off x="214312" y="2204864"/>
            <a:ext cx="8606160" cy="446449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Не размещение </a:t>
            </a:r>
            <a:r>
              <a:rPr lang="ru-RU" dirty="0">
                <a:solidFill>
                  <a:schemeClr val="tx1"/>
                </a:solidFill>
              </a:rPr>
              <a:t>информации в соответствии с законодательством Российской Федерации в государственной информационной системе жилищно-коммунального хозяйства или нарушение установленных законодательством Российской Федерации порядка, способов и (или) сроков размещения информации либо размещение информации не в полном объеме, размещение заведомо искаженной информации -</a:t>
            </a:r>
          </a:p>
          <a:p>
            <a:pPr algn="ctr"/>
            <a:r>
              <a:rPr lang="ru-RU" dirty="0">
                <a:solidFill>
                  <a:schemeClr val="tx1"/>
                </a:solidFill>
              </a:rPr>
              <a:t>влечет наложение административного штрафа</a:t>
            </a:r>
            <a:r>
              <a:rPr lang="ru-RU" b="1" dirty="0">
                <a:solidFill>
                  <a:schemeClr val="tx1"/>
                </a:solidFill>
              </a:rPr>
              <a:t> на физических лиц, осуществляющих непосредственное управление многоквартирным домом, </a:t>
            </a:r>
            <a:r>
              <a:rPr lang="ru-RU" dirty="0">
                <a:solidFill>
                  <a:schemeClr val="tx1"/>
                </a:solidFill>
              </a:rPr>
              <a:t>- в размере одной тысячи рублей; на физических лиц, являющихся администраторами общих собраний, - пятнадцати тысяч рублей; </a:t>
            </a:r>
            <a:r>
              <a:rPr lang="ru-RU" b="1" dirty="0">
                <a:solidFill>
                  <a:schemeClr val="tx1"/>
                </a:solidFill>
              </a:rPr>
              <a:t>на должностное лицо органа местного самоуправления </a:t>
            </a:r>
            <a:r>
              <a:rPr lang="ru-RU" dirty="0">
                <a:solidFill>
                  <a:schemeClr val="tx1"/>
                </a:solidFill>
              </a:rPr>
              <a:t>- тридцати тысяч рублей; </a:t>
            </a:r>
            <a:r>
              <a:rPr lang="ru-RU" b="1" dirty="0">
                <a:solidFill>
                  <a:schemeClr val="tx1"/>
                </a:solidFill>
              </a:rPr>
              <a:t>на юридических лиц, осуществляющих поставки ресурсов, необходимых для предоставления коммунальных услуг, предоставляющих коммунальные услуги</a:t>
            </a:r>
            <a:r>
              <a:rPr lang="ru-RU" dirty="0">
                <a:solidFill>
                  <a:schemeClr val="tx1"/>
                </a:solidFill>
              </a:rPr>
              <a:t>, - двухсот тысяч рублей; </a:t>
            </a:r>
            <a:r>
              <a:rPr lang="ru-RU" b="1" dirty="0">
                <a:solidFill>
                  <a:schemeClr val="tx1"/>
                </a:solidFill>
              </a:rPr>
              <a:t>на юридических лиц, осуществляющих деятельность по управлению многоквартирными домами</a:t>
            </a:r>
            <a:r>
              <a:rPr lang="ru-RU" dirty="0">
                <a:solidFill>
                  <a:schemeClr val="tx1"/>
                </a:solidFill>
              </a:rPr>
              <a:t>, - тридцати тысяч рублей; </a:t>
            </a:r>
            <a:r>
              <a:rPr lang="ru-RU" b="1" dirty="0">
                <a:solidFill>
                  <a:schemeClr val="tx1"/>
                </a:solidFill>
              </a:rPr>
              <a:t>на юридических лиц, осуществляющих строительство многоквартирных домов</a:t>
            </a:r>
            <a:r>
              <a:rPr lang="ru-RU" dirty="0">
                <a:solidFill>
                  <a:schemeClr val="tx1"/>
                </a:solidFill>
              </a:rPr>
              <a:t>, - ста тысяч рублей; на иных юридических лиц - тридцати тысяч рублей.</a:t>
            </a:r>
          </a:p>
        </p:txBody>
      </p:sp>
    </p:spTree>
    <p:extLst>
      <p:ext uri="{BB962C8B-B14F-4D97-AF65-F5344CB8AC3E}">
        <p14:creationId xmlns:p14="http://schemas.microsoft.com/office/powerpoint/2010/main" val="3593556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B19B0651-EE4F-4900-A07F-96A6BFA9D0F0}" type="slidenum">
              <a:rPr lang="ru-RU" smtClean="0">
                <a:solidFill>
                  <a:prstClr val="black">
                    <a:tint val="75000"/>
                  </a:prstClr>
                </a:solidFill>
              </a:rPr>
              <a:pPr/>
              <a:t>12</a:t>
            </a:fld>
            <a:endParaRPr lang="ru-RU" dirty="0">
              <a:solidFill>
                <a:prstClr val="black">
                  <a:tint val="75000"/>
                </a:prstClr>
              </a:solidFill>
            </a:endParaRPr>
          </a:p>
        </p:txBody>
      </p:sp>
      <p:sp>
        <p:nvSpPr>
          <p:cNvPr id="3" name="Прямоугольник 2"/>
          <p:cNvSpPr/>
          <p:nvPr/>
        </p:nvSpPr>
        <p:spPr>
          <a:xfrm>
            <a:off x="899592" y="198987"/>
            <a:ext cx="7128792" cy="7097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defTabSz="914391" eaLnBrk="1" fontAlgn="auto" hangingPunct="1">
              <a:spcBef>
                <a:spcPct val="20000"/>
              </a:spcBef>
              <a:spcAft>
                <a:spcPts val="0"/>
              </a:spcAft>
              <a:defRPr/>
            </a:pPr>
            <a:r>
              <a:rPr lang="ru-RU" sz="2000" dirty="0">
                <a:solidFill>
                  <a:prstClr val="white"/>
                </a:solidFill>
                <a:latin typeface="Times New Roman" pitchFamily="18" charset="0"/>
                <a:cs typeface="Times New Roman" pitchFamily="18" charset="0"/>
              </a:rPr>
              <a:t>Главное управление Московской области </a:t>
            </a:r>
          </a:p>
          <a:p>
            <a:pPr marL="342900" indent="-342900" algn="ctr" defTabSz="914391" eaLnBrk="1" fontAlgn="auto" hangingPunct="1">
              <a:spcBef>
                <a:spcPct val="20000"/>
              </a:spcBef>
              <a:spcAft>
                <a:spcPts val="0"/>
              </a:spcAft>
              <a:defRPr/>
            </a:pPr>
            <a:r>
              <a:rPr lang="ru-RU" sz="2000" dirty="0">
                <a:solidFill>
                  <a:prstClr val="white"/>
                </a:solidFill>
                <a:latin typeface="Times New Roman" pitchFamily="18" charset="0"/>
                <a:cs typeface="Times New Roman" pitchFamily="18" charset="0"/>
              </a:rPr>
              <a:t>«Государственная жилищная инспекция Московской области»</a:t>
            </a:r>
          </a:p>
        </p:txBody>
      </p:sp>
      <p:sp>
        <p:nvSpPr>
          <p:cNvPr id="4" name="Прямоугольник 3"/>
          <p:cNvSpPr/>
          <p:nvPr/>
        </p:nvSpPr>
        <p:spPr>
          <a:xfrm>
            <a:off x="8316416" y="198987"/>
            <a:ext cx="698376" cy="709733"/>
          </a:xfrm>
          <a:prstGeom prst="rect">
            <a:avLst/>
          </a:prstGeom>
          <a:solidFill>
            <a:srgbClr val="96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bg1"/>
                </a:solidFill>
                <a:latin typeface="Times New Roman" panose="02020603050405020304" pitchFamily="18" charset="0"/>
                <a:cs typeface="Times New Roman" panose="02020603050405020304" pitchFamily="18" charset="0"/>
              </a:rPr>
              <a:t>12</a:t>
            </a:r>
            <a:endParaRPr lang="ru-RU" sz="3200" b="1" dirty="0">
              <a:solidFill>
                <a:schemeClr val="bg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79512" y="1196752"/>
            <a:ext cx="8712968" cy="2448272"/>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chemeClr val="tx1"/>
                </a:solidFill>
              </a:rPr>
              <a:t>До 1 января 2017 года положения статьи 13.19.2 (в редакции Федерального закона от 21.07.2014 N 263-ФЗ) применяются только в отношении индивидуальных предпринимателей и юридических лиц, являющихся лицензиатами, в части размещения в государственной информационной системе жилищно-коммунального хозяйства сведений, предусмотренных </a:t>
            </a:r>
            <a:r>
              <a:rPr lang="ru-RU" sz="2000" b="1" dirty="0">
                <a:solidFill>
                  <a:srgbClr val="FF0000"/>
                </a:solidFill>
              </a:rPr>
              <a:t>статьей 198 Жилищного кодекса Российской </a:t>
            </a:r>
            <a:r>
              <a:rPr lang="ru-RU" sz="2000" b="1" dirty="0" smtClean="0">
                <a:solidFill>
                  <a:srgbClr val="FF0000"/>
                </a:solidFill>
              </a:rPr>
              <a:t>Федерации</a:t>
            </a:r>
            <a:r>
              <a:rPr lang="ru-RU" sz="2000" b="1" dirty="0" smtClean="0">
                <a:solidFill>
                  <a:schemeClr val="tx1"/>
                </a:solidFill>
              </a:rPr>
              <a:t>.</a:t>
            </a:r>
            <a:endParaRPr lang="ru-RU" sz="2000" b="1" dirty="0">
              <a:solidFill>
                <a:schemeClr val="tx1"/>
              </a:solidFill>
            </a:endParaRPr>
          </a:p>
        </p:txBody>
      </p:sp>
      <p:sp>
        <p:nvSpPr>
          <p:cNvPr id="6" name="Прямоугольник 5"/>
          <p:cNvSpPr/>
          <p:nvPr/>
        </p:nvSpPr>
        <p:spPr>
          <a:xfrm>
            <a:off x="179512" y="4005064"/>
            <a:ext cx="8712968" cy="244827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rgbClr val="FF0000"/>
                </a:solidFill>
              </a:rPr>
              <a:t>Статья 198. Порядок размещения лицензиатом сведений о многоквартирных домах, деятельность по управлению которыми осуществляет лицензиат. Основания и порядок внесения сведений о многоквартирном доме в реестр лицензий субъекта Российской Федерации, исключения сведений о многоквартирном доме из указанного реестра</a:t>
            </a:r>
          </a:p>
          <a:p>
            <a:pPr algn="ctr"/>
            <a:r>
              <a:rPr lang="ru-RU" dirty="0">
                <a:solidFill>
                  <a:schemeClr val="tx1"/>
                </a:solidFill>
              </a:rPr>
              <a:t> </a:t>
            </a:r>
          </a:p>
        </p:txBody>
      </p:sp>
      <p:pic>
        <p:nvPicPr>
          <p:cNvPr id="7" name="Picture 4" descr="http://gorod-scherbinka.ru/files/avatar_bbe83cff2617a1d83e38fe3654a07cf6.jpg"/>
          <p:cNvPicPr>
            <a:picLocks noChangeAspect="1" noChangeArrowheads="1"/>
          </p:cNvPicPr>
          <p:nvPr/>
        </p:nvPicPr>
        <p:blipFill>
          <a:blip r:embed="rId2" cstate="print"/>
          <a:srcRect/>
          <a:stretch>
            <a:fillRect/>
          </a:stretch>
        </p:blipFill>
        <p:spPr bwMode="auto">
          <a:xfrm>
            <a:off x="107504" y="47362"/>
            <a:ext cx="642937" cy="858838"/>
          </a:xfrm>
          <a:prstGeom prst="rect">
            <a:avLst/>
          </a:prstGeom>
          <a:noFill/>
          <a:ln w="9525">
            <a:noFill/>
            <a:miter lim="800000"/>
            <a:headEnd/>
            <a:tailEnd/>
          </a:ln>
        </p:spPr>
      </p:pic>
    </p:spTree>
    <p:extLst>
      <p:ext uri="{BB962C8B-B14F-4D97-AF65-F5344CB8AC3E}">
        <p14:creationId xmlns:p14="http://schemas.microsoft.com/office/powerpoint/2010/main" val="1466963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B19B0651-EE4F-4900-A07F-96A6BFA9D0F0}" type="slidenum">
              <a:rPr lang="ru-RU" smtClean="0">
                <a:solidFill>
                  <a:prstClr val="black">
                    <a:tint val="75000"/>
                  </a:prstClr>
                </a:solidFill>
              </a:rPr>
              <a:pPr/>
              <a:t>13</a:t>
            </a:fld>
            <a:endParaRPr lang="ru-RU" dirty="0">
              <a:solidFill>
                <a:prstClr val="black">
                  <a:tint val="75000"/>
                </a:prstClr>
              </a:solidFill>
            </a:endParaRPr>
          </a:p>
        </p:txBody>
      </p:sp>
      <p:sp>
        <p:nvSpPr>
          <p:cNvPr id="3" name="Прямоугольник 2"/>
          <p:cNvSpPr/>
          <p:nvPr/>
        </p:nvSpPr>
        <p:spPr>
          <a:xfrm>
            <a:off x="899593" y="116632"/>
            <a:ext cx="7344816" cy="64807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defTabSz="914391" eaLnBrk="1" fontAlgn="auto" hangingPunct="1">
              <a:spcBef>
                <a:spcPct val="20000"/>
              </a:spcBef>
              <a:spcAft>
                <a:spcPts val="0"/>
              </a:spcAft>
              <a:defRPr/>
            </a:pPr>
            <a:r>
              <a:rPr lang="ru-RU" sz="2000" dirty="0">
                <a:solidFill>
                  <a:prstClr val="white"/>
                </a:solidFill>
                <a:latin typeface="Times New Roman" pitchFamily="18" charset="0"/>
                <a:cs typeface="Times New Roman" pitchFamily="18" charset="0"/>
              </a:rPr>
              <a:t>Главное управление Московской </a:t>
            </a:r>
            <a:r>
              <a:rPr lang="ru-RU" sz="2000" dirty="0" smtClean="0">
                <a:solidFill>
                  <a:prstClr val="white"/>
                </a:solidFill>
                <a:latin typeface="Times New Roman" pitchFamily="18" charset="0"/>
                <a:cs typeface="Times New Roman" pitchFamily="18" charset="0"/>
              </a:rPr>
              <a:t>области                       «Государственная </a:t>
            </a:r>
            <a:r>
              <a:rPr lang="ru-RU" sz="2000" dirty="0">
                <a:solidFill>
                  <a:prstClr val="white"/>
                </a:solidFill>
                <a:latin typeface="Times New Roman" pitchFamily="18" charset="0"/>
                <a:cs typeface="Times New Roman" pitchFamily="18" charset="0"/>
              </a:rPr>
              <a:t>жилищная инспекция Московской области»</a:t>
            </a:r>
          </a:p>
        </p:txBody>
      </p:sp>
      <p:sp>
        <p:nvSpPr>
          <p:cNvPr id="4" name="Прямоугольник 3"/>
          <p:cNvSpPr/>
          <p:nvPr/>
        </p:nvSpPr>
        <p:spPr>
          <a:xfrm>
            <a:off x="8386193" y="124213"/>
            <a:ext cx="601216" cy="648072"/>
          </a:xfrm>
          <a:prstGeom prst="rect">
            <a:avLst/>
          </a:prstGeom>
          <a:solidFill>
            <a:srgbClr val="96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atin typeface="Times New Roman" panose="02020603050405020304" pitchFamily="18" charset="0"/>
                <a:cs typeface="Times New Roman" panose="02020603050405020304" pitchFamily="18" charset="0"/>
              </a:rPr>
              <a:t>13</a:t>
            </a:r>
            <a:endParaRPr lang="ru-RU" sz="3200" b="1" dirty="0">
              <a:latin typeface="Times New Roman" panose="02020603050405020304" pitchFamily="18" charset="0"/>
              <a:cs typeface="Times New Roman" panose="02020603050405020304" pitchFamily="18" charset="0"/>
            </a:endParaRPr>
          </a:p>
        </p:txBody>
      </p:sp>
      <p:pic>
        <p:nvPicPr>
          <p:cNvPr id="5" name="Picture 4" descr="http://gorod-scherbinka.ru/files/avatar_bbe83cff2617a1d83e38fe3654a07cf6.jpg"/>
          <p:cNvPicPr>
            <a:picLocks noChangeAspect="1" noChangeArrowheads="1"/>
          </p:cNvPicPr>
          <p:nvPr/>
        </p:nvPicPr>
        <p:blipFill>
          <a:blip r:embed="rId2" cstate="print"/>
          <a:srcRect/>
          <a:stretch>
            <a:fillRect/>
          </a:stretch>
        </p:blipFill>
        <p:spPr bwMode="auto">
          <a:xfrm>
            <a:off x="107504" y="-22210"/>
            <a:ext cx="642937" cy="858838"/>
          </a:xfrm>
          <a:prstGeom prst="rect">
            <a:avLst/>
          </a:prstGeom>
          <a:noFill/>
          <a:ln w="9525">
            <a:noFill/>
            <a:miter lim="800000"/>
            <a:headEnd/>
            <a:tailEnd/>
          </a:ln>
        </p:spPr>
      </p:pic>
      <p:sp>
        <p:nvSpPr>
          <p:cNvPr id="6" name="Прямоугольник 5"/>
          <p:cNvSpPr/>
          <p:nvPr/>
        </p:nvSpPr>
        <p:spPr>
          <a:xfrm>
            <a:off x="107504" y="1027584"/>
            <a:ext cx="8810128" cy="175334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chemeClr val="tx2">
                    <a:lumMod val="50000"/>
                  </a:schemeClr>
                </a:solidFill>
                <a:latin typeface="Times New Roman" panose="02020603050405020304" pitchFamily="18" charset="0"/>
                <a:cs typeface="Times New Roman" panose="02020603050405020304" pitchFamily="18" charset="0"/>
              </a:rPr>
              <a:t>Приказ </a:t>
            </a:r>
            <a:r>
              <a:rPr lang="ru-RU" sz="2000" b="1" dirty="0" err="1" smtClean="0">
                <a:solidFill>
                  <a:schemeClr val="tx2">
                    <a:lumMod val="50000"/>
                  </a:schemeClr>
                </a:solidFill>
                <a:latin typeface="Times New Roman" panose="02020603050405020304" pitchFamily="18" charset="0"/>
                <a:cs typeface="Times New Roman" panose="02020603050405020304" pitchFamily="18" charset="0"/>
              </a:rPr>
              <a:t>Минкомсвязи</a:t>
            </a:r>
            <a:r>
              <a:rPr lang="ru-RU" sz="2000" b="1" dirty="0" smtClean="0">
                <a:solidFill>
                  <a:schemeClr val="tx2">
                    <a:lumMod val="50000"/>
                  </a:schemeClr>
                </a:solidFill>
                <a:latin typeface="Times New Roman" panose="02020603050405020304" pitchFamily="18" charset="0"/>
                <a:cs typeface="Times New Roman" panose="02020603050405020304" pitchFamily="18" charset="0"/>
              </a:rPr>
              <a:t> России, Минстрой России  </a:t>
            </a:r>
            <a:r>
              <a:rPr lang="ru-RU" sz="2000" b="1" dirty="0">
                <a:solidFill>
                  <a:schemeClr val="tx2">
                    <a:lumMod val="50000"/>
                  </a:schemeClr>
                </a:solidFill>
                <a:latin typeface="Times New Roman" panose="02020603050405020304" pitchFamily="18" charset="0"/>
                <a:cs typeface="Times New Roman" panose="02020603050405020304" pitchFamily="18" charset="0"/>
              </a:rPr>
              <a:t>от 29 сентября 2015 г. </a:t>
            </a:r>
            <a:endParaRPr lang="ru-RU" sz="2000" b="1" dirty="0" smtClean="0">
              <a:solidFill>
                <a:schemeClr val="tx2">
                  <a:lumMod val="50000"/>
                </a:schemeClr>
              </a:solidFill>
              <a:latin typeface="Times New Roman" panose="02020603050405020304" pitchFamily="18" charset="0"/>
              <a:cs typeface="Times New Roman" panose="02020603050405020304" pitchFamily="18" charset="0"/>
            </a:endParaRPr>
          </a:p>
          <a:p>
            <a:pPr algn="ctr"/>
            <a:r>
              <a:rPr lang="ru-RU" sz="2000" b="1" dirty="0" smtClean="0">
                <a:solidFill>
                  <a:srgbClr val="FF0000"/>
                </a:solidFill>
                <a:latin typeface="Times New Roman" panose="02020603050405020304" pitchFamily="18" charset="0"/>
                <a:cs typeface="Times New Roman" panose="02020603050405020304" pitchFamily="18" charset="0"/>
              </a:rPr>
              <a:t>N </a:t>
            </a:r>
            <a:r>
              <a:rPr lang="ru-RU" sz="2000" b="1" dirty="0">
                <a:solidFill>
                  <a:srgbClr val="FF0000"/>
                </a:solidFill>
                <a:latin typeface="Times New Roman" panose="02020603050405020304" pitchFamily="18" charset="0"/>
                <a:cs typeface="Times New Roman" panose="02020603050405020304" pitchFamily="18" charset="0"/>
              </a:rPr>
              <a:t>368/691/</a:t>
            </a:r>
            <a:r>
              <a:rPr lang="ru-RU" sz="2000" b="1" dirty="0" err="1">
                <a:solidFill>
                  <a:srgbClr val="FF0000"/>
                </a:solidFill>
                <a:latin typeface="Times New Roman" panose="02020603050405020304" pitchFamily="18" charset="0"/>
                <a:cs typeface="Times New Roman" panose="02020603050405020304" pitchFamily="18" charset="0"/>
              </a:rPr>
              <a:t>пр</a:t>
            </a:r>
            <a:r>
              <a:rPr lang="ru-RU" sz="2000" b="1" dirty="0">
                <a:solidFill>
                  <a:srgbClr val="FF0000"/>
                </a:solidFill>
                <a:latin typeface="Times New Roman" panose="02020603050405020304" pitchFamily="18" charset="0"/>
                <a:cs typeface="Times New Roman" panose="02020603050405020304" pitchFamily="18" charset="0"/>
              </a:rPr>
              <a:t> </a:t>
            </a:r>
            <a:r>
              <a:rPr lang="ru-RU" sz="2000" b="1" dirty="0" smtClean="0">
                <a:solidFill>
                  <a:srgbClr val="FF0000"/>
                </a:solidFill>
                <a:latin typeface="Times New Roman" panose="02020603050405020304" pitchFamily="18" charset="0"/>
                <a:cs typeface="Times New Roman" panose="02020603050405020304" pitchFamily="18" charset="0"/>
              </a:rPr>
              <a:t> </a:t>
            </a:r>
            <a:r>
              <a:rPr lang="ru-RU" sz="2000" b="1" dirty="0">
                <a:solidFill>
                  <a:schemeClr val="tx2">
                    <a:lumMod val="50000"/>
                  </a:schemeClr>
                </a:solidFill>
                <a:latin typeface="Times New Roman" panose="02020603050405020304" pitchFamily="18" charset="0"/>
                <a:cs typeface="Times New Roman" panose="02020603050405020304" pitchFamily="18" charset="0"/>
              </a:rPr>
              <a:t>"Об утверждении состава сведений о многоквартирных домах, деятельность по управлению которыми осуществляют управляющие организации, подлежащих размещению в государственной информационной системе жилищно-коммунального хозяйства" </a:t>
            </a:r>
            <a:endParaRPr lang="ru-RU" sz="2000"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107504" y="3162840"/>
            <a:ext cx="8810128" cy="35785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ru-RU" b="1" dirty="0"/>
              <a:t>адрес многоквартирного дома</a:t>
            </a:r>
            <a:r>
              <a:rPr lang="ru-RU" b="1" dirty="0" smtClean="0"/>
              <a:t>;</a:t>
            </a:r>
          </a:p>
          <a:p>
            <a:pPr marL="285750" indent="-285750">
              <a:buFont typeface="Wingdings" panose="05000000000000000000" pitchFamily="2" charset="2"/>
              <a:buChar char="Ø"/>
            </a:pPr>
            <a:r>
              <a:rPr lang="ru-RU" b="1" dirty="0"/>
              <a:t>номер и дата договора управления многоквартирным домом</a:t>
            </a:r>
            <a:r>
              <a:rPr lang="ru-RU" b="1" dirty="0" smtClean="0"/>
              <a:t>;</a:t>
            </a:r>
          </a:p>
          <a:p>
            <a:pPr marL="285750" indent="-285750">
              <a:buFont typeface="Wingdings" panose="05000000000000000000" pitchFamily="2" charset="2"/>
              <a:buChar char="Ø"/>
            </a:pPr>
            <a:r>
              <a:rPr lang="ru-RU" b="1" dirty="0"/>
              <a:t>дата начала осуществления </a:t>
            </a:r>
            <a:r>
              <a:rPr lang="ru-RU" b="1" dirty="0" smtClean="0"/>
              <a:t>управления МКД, </a:t>
            </a:r>
            <a:r>
              <a:rPr lang="ru-RU" b="1" dirty="0"/>
              <a:t>предусмотренная </a:t>
            </a:r>
            <a:r>
              <a:rPr lang="ru-RU" b="1" dirty="0" smtClean="0"/>
              <a:t>ДУ;</a:t>
            </a:r>
            <a:endParaRPr lang="ru-RU" b="1" dirty="0"/>
          </a:p>
          <a:p>
            <a:pPr marL="285750" indent="-285750">
              <a:buFont typeface="Wingdings" panose="05000000000000000000" pitchFamily="2" charset="2"/>
              <a:buChar char="Ø"/>
            </a:pPr>
            <a:r>
              <a:rPr lang="ru-RU" b="1" dirty="0" smtClean="0"/>
              <a:t>дата </a:t>
            </a:r>
            <a:r>
              <a:rPr lang="ru-RU" b="1" dirty="0"/>
              <a:t>окончания осуществления </a:t>
            </a:r>
            <a:r>
              <a:rPr lang="ru-RU" b="1" dirty="0" smtClean="0"/>
              <a:t>управления МКД, </a:t>
            </a:r>
            <a:r>
              <a:rPr lang="ru-RU" b="1" dirty="0"/>
              <a:t>предусмотренная ДУ</a:t>
            </a:r>
            <a:r>
              <a:rPr lang="ru-RU" b="1" dirty="0" smtClean="0"/>
              <a:t>;</a:t>
            </a:r>
            <a:endParaRPr lang="ru-RU" b="1" dirty="0"/>
          </a:p>
          <a:p>
            <a:pPr marL="285750" indent="-285750">
              <a:buFont typeface="Wingdings" panose="05000000000000000000" pitchFamily="2" charset="2"/>
              <a:buChar char="Ø"/>
            </a:pPr>
            <a:r>
              <a:rPr lang="ru-RU" b="1" dirty="0" smtClean="0"/>
              <a:t>дата </a:t>
            </a:r>
            <a:r>
              <a:rPr lang="ru-RU" b="1" dirty="0"/>
              <a:t>расторжения договора управления </a:t>
            </a:r>
            <a:r>
              <a:rPr lang="ru-RU" b="1" dirty="0" smtClean="0"/>
              <a:t> МКД;</a:t>
            </a:r>
            <a:endParaRPr lang="ru-RU" b="1" dirty="0"/>
          </a:p>
          <a:p>
            <a:pPr marL="285750" indent="-285750">
              <a:buFont typeface="Wingdings" panose="05000000000000000000" pitchFamily="2" charset="2"/>
              <a:buChar char="Ø"/>
            </a:pPr>
            <a:r>
              <a:rPr lang="ru-RU" b="1" dirty="0" smtClean="0"/>
              <a:t>основание </a:t>
            </a:r>
            <a:r>
              <a:rPr lang="ru-RU" b="1" dirty="0"/>
              <a:t>заключения (расторжения) договора управления </a:t>
            </a:r>
            <a:r>
              <a:rPr lang="ru-RU" b="1" dirty="0" smtClean="0"/>
              <a:t>МКД</a:t>
            </a:r>
          </a:p>
          <a:p>
            <a:pPr marL="285750" indent="-285750">
              <a:buFont typeface="Wingdings" panose="05000000000000000000" pitchFamily="2" charset="2"/>
              <a:buChar char="Ø"/>
            </a:pPr>
            <a:r>
              <a:rPr lang="ru-RU" b="1" dirty="0" smtClean="0"/>
              <a:t>электронный </a:t>
            </a:r>
            <a:r>
              <a:rPr lang="ru-RU" b="1" dirty="0"/>
              <a:t>образ протокола конкурса по отбору управляющей организации для управления </a:t>
            </a:r>
            <a:r>
              <a:rPr lang="ru-RU" b="1" dirty="0" smtClean="0"/>
              <a:t> МКД, общего </a:t>
            </a:r>
            <a:r>
              <a:rPr lang="ru-RU" b="1" dirty="0"/>
              <a:t>собрания собственников помещений</a:t>
            </a:r>
            <a:r>
              <a:rPr lang="ru-RU" b="1" dirty="0" smtClean="0"/>
              <a:t>;</a:t>
            </a:r>
          </a:p>
          <a:p>
            <a:pPr marL="285750" indent="-285750">
              <a:buFont typeface="Wingdings" panose="05000000000000000000" pitchFamily="2" charset="2"/>
              <a:buChar char="Ø"/>
            </a:pPr>
            <a:r>
              <a:rPr lang="ru-RU" b="1" dirty="0"/>
              <a:t>электронный образ договора управления многоквартирным домом </a:t>
            </a:r>
            <a:r>
              <a:rPr lang="ru-RU" b="1" dirty="0" smtClean="0"/>
              <a:t>;</a:t>
            </a:r>
          </a:p>
          <a:p>
            <a:pPr marL="285750" indent="-285750">
              <a:buFont typeface="Wingdings" panose="05000000000000000000" pitchFamily="2" charset="2"/>
              <a:buChar char="Ø"/>
            </a:pPr>
            <a:r>
              <a:rPr lang="ru-RU" b="1" dirty="0" smtClean="0"/>
              <a:t>электронный </a:t>
            </a:r>
            <a:r>
              <a:rPr lang="ru-RU" b="1" dirty="0"/>
              <a:t>образ документа об изменении, прекращении и расторжении договора управления многоквартирным домом</a:t>
            </a:r>
            <a:endParaRPr lang="ru-RU" b="1" dirty="0" smtClean="0"/>
          </a:p>
          <a:p>
            <a:pPr marL="285750" indent="-285750">
              <a:buFont typeface="Wingdings" panose="05000000000000000000" pitchFamily="2" charset="2"/>
              <a:buChar char="Ø"/>
            </a:pPr>
            <a:endParaRPr lang="ru-RU" b="1" dirty="0"/>
          </a:p>
        </p:txBody>
      </p:sp>
      <p:sp>
        <p:nvSpPr>
          <p:cNvPr id="8" name="Стрелка вниз 7"/>
          <p:cNvSpPr/>
          <p:nvPr/>
        </p:nvSpPr>
        <p:spPr>
          <a:xfrm>
            <a:off x="1547664" y="2780928"/>
            <a:ext cx="484632" cy="3788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низ 8"/>
          <p:cNvSpPr/>
          <p:nvPr/>
        </p:nvSpPr>
        <p:spPr>
          <a:xfrm>
            <a:off x="4257676" y="2780928"/>
            <a:ext cx="484632" cy="3788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низ 9"/>
          <p:cNvSpPr/>
          <p:nvPr/>
        </p:nvSpPr>
        <p:spPr>
          <a:xfrm>
            <a:off x="6876256" y="2780928"/>
            <a:ext cx="484632" cy="3788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287725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928688" y="195263"/>
            <a:ext cx="7215212" cy="687387"/>
          </a:xfrm>
          <a:prstGeom prst="rect">
            <a:avLst/>
          </a:prstGeom>
        </p:spPr>
        <p:style>
          <a:lnRef idx="1">
            <a:schemeClr val="accent1"/>
          </a:lnRef>
          <a:fillRef idx="3">
            <a:schemeClr val="accent1"/>
          </a:fillRef>
          <a:effectRef idx="2">
            <a:schemeClr val="accent1"/>
          </a:effectRef>
          <a:fontRef idx="minor">
            <a:schemeClr val="lt1"/>
          </a:fontRef>
        </p:style>
        <p:txBody>
          <a:bodyPr anchor="ctr">
            <a:noAutofit/>
          </a:bodyPr>
          <a:lstStyle/>
          <a:p>
            <a:pPr marL="342900" indent="-342900" algn="ctr" defTabSz="914391" eaLnBrk="1" fontAlgn="auto" hangingPunct="1">
              <a:spcBef>
                <a:spcPct val="20000"/>
              </a:spcBef>
              <a:spcAft>
                <a:spcPts val="0"/>
              </a:spcAft>
              <a:defRPr/>
            </a:pPr>
            <a:r>
              <a:rPr lang="ru-RU" sz="2000" dirty="0">
                <a:solidFill>
                  <a:prstClr val="white"/>
                </a:solidFill>
                <a:latin typeface="Times New Roman" pitchFamily="18" charset="0"/>
                <a:cs typeface="Times New Roman" pitchFamily="18" charset="0"/>
              </a:rPr>
              <a:t>Главное управление Московской области </a:t>
            </a:r>
          </a:p>
          <a:p>
            <a:pPr marL="342900" indent="-342900" algn="ctr" defTabSz="914391" eaLnBrk="1" fontAlgn="auto" hangingPunct="1">
              <a:spcBef>
                <a:spcPct val="20000"/>
              </a:spcBef>
              <a:spcAft>
                <a:spcPts val="0"/>
              </a:spcAft>
              <a:defRPr/>
            </a:pPr>
            <a:r>
              <a:rPr lang="ru-RU" sz="2000" dirty="0">
                <a:solidFill>
                  <a:prstClr val="white"/>
                </a:solidFill>
                <a:latin typeface="Times New Roman" pitchFamily="18" charset="0"/>
                <a:cs typeface="Times New Roman" pitchFamily="18" charset="0"/>
              </a:rPr>
              <a:t>«Государственная жилищная инспекция Московской области»</a:t>
            </a:r>
          </a:p>
        </p:txBody>
      </p:sp>
      <p:pic>
        <p:nvPicPr>
          <p:cNvPr id="3076" name="Picture 4" descr="http://gorod-scherbinka.ru/files/avatar_bbe83cff2617a1d83e38fe3654a07cf6.jpg"/>
          <p:cNvPicPr>
            <a:picLocks noChangeAspect="1" noChangeArrowheads="1"/>
          </p:cNvPicPr>
          <p:nvPr/>
        </p:nvPicPr>
        <p:blipFill>
          <a:blip r:embed="rId3" cstate="print"/>
          <a:srcRect/>
          <a:stretch>
            <a:fillRect/>
          </a:stretch>
        </p:blipFill>
        <p:spPr bwMode="auto">
          <a:xfrm>
            <a:off x="214313" y="142875"/>
            <a:ext cx="642937" cy="858838"/>
          </a:xfrm>
          <a:prstGeom prst="rect">
            <a:avLst/>
          </a:prstGeom>
          <a:noFill/>
          <a:ln w="9525">
            <a:noFill/>
            <a:miter lim="800000"/>
            <a:headEnd/>
            <a:tailEnd/>
          </a:ln>
        </p:spPr>
      </p:pic>
      <p:sp>
        <p:nvSpPr>
          <p:cNvPr id="9" name="Прямоугольник 8"/>
          <p:cNvSpPr/>
          <p:nvPr/>
        </p:nvSpPr>
        <p:spPr>
          <a:xfrm>
            <a:off x="8234363" y="195263"/>
            <a:ext cx="654050" cy="687387"/>
          </a:xfrm>
          <a:prstGeom prst="rect">
            <a:avLst/>
          </a:prstGeom>
          <a:solidFill>
            <a:srgbClr val="960000"/>
          </a:solidFill>
        </p:spPr>
        <p:style>
          <a:lnRef idx="1">
            <a:schemeClr val="accent2"/>
          </a:lnRef>
          <a:fillRef idx="3">
            <a:schemeClr val="accent2"/>
          </a:fillRef>
          <a:effectRef idx="2">
            <a:schemeClr val="accent2"/>
          </a:effectRef>
          <a:fontRef idx="minor">
            <a:schemeClr val="lt1"/>
          </a:fontRef>
        </p:style>
        <p:txBody>
          <a:bodyPr anchor="ctr"/>
          <a:lstStyle/>
          <a:p>
            <a:pPr algn="ctr" defTabSz="914391" eaLnBrk="1" fontAlgn="auto" hangingPunct="1">
              <a:spcBef>
                <a:spcPts val="0"/>
              </a:spcBef>
              <a:spcAft>
                <a:spcPts val="0"/>
              </a:spcAft>
              <a:defRPr/>
            </a:pPr>
            <a:r>
              <a:rPr lang="ru-RU" sz="3200" b="1" dirty="0" smtClean="0">
                <a:solidFill>
                  <a:srgbClr val="FFFFFF"/>
                </a:solidFill>
                <a:latin typeface="Times New Roman" panose="02020603050405020304" pitchFamily="18" charset="0"/>
                <a:cs typeface="Times New Roman" panose="02020603050405020304" pitchFamily="18" charset="0"/>
              </a:rPr>
              <a:t>14</a:t>
            </a:r>
            <a:endParaRPr lang="ru-RU" sz="3200" b="1" dirty="0">
              <a:solidFill>
                <a:srgbClr val="FFFFFF"/>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743992" y="1124220"/>
            <a:ext cx="7817396" cy="400110"/>
          </a:xfrm>
          <a:prstGeom prst="rect">
            <a:avLst/>
          </a:prstGeom>
          <a:noFill/>
        </p:spPr>
        <p:txBody>
          <a:bodyPr wrap="none" rtlCol="0">
            <a:spAutoFit/>
          </a:bodyPr>
          <a:lstStyle/>
          <a:p>
            <a:pPr defTabSz="914391" eaLnBrk="1" fontAlgn="auto" hangingPunct="1">
              <a:spcBef>
                <a:spcPts val="0"/>
              </a:spcBef>
              <a:spcAft>
                <a:spcPts val="0"/>
              </a:spcAft>
            </a:pPr>
            <a:r>
              <a:rPr lang="ru-RU" sz="2000" b="1" dirty="0">
                <a:solidFill>
                  <a:prstClr val="black"/>
                </a:solidFill>
                <a:latin typeface="Calibri"/>
              </a:rPr>
              <a:t>Типичные ошибки, допускаемые при заполнении системы АИС ГЖИ</a:t>
            </a:r>
          </a:p>
        </p:txBody>
      </p:sp>
      <p:pic>
        <p:nvPicPr>
          <p:cNvPr id="2" name="Рисунок 1"/>
          <p:cNvPicPr>
            <a:picLocks noChangeAspect="1"/>
          </p:cNvPicPr>
          <p:nvPr/>
        </p:nvPicPr>
        <p:blipFill rotWithShape="1">
          <a:blip r:embed="rId4"/>
          <a:srcRect l="45675" t="18480" r="16000" b="25240"/>
          <a:stretch/>
        </p:blipFill>
        <p:spPr>
          <a:xfrm>
            <a:off x="220251" y="2811544"/>
            <a:ext cx="4046378" cy="3713799"/>
          </a:xfrm>
          <a:prstGeom prst="rect">
            <a:avLst/>
          </a:prstGeom>
          <a:ln>
            <a:solidFill>
              <a:schemeClr val="tx1">
                <a:lumMod val="65000"/>
                <a:lumOff val="35000"/>
              </a:schemeClr>
            </a:solidFill>
          </a:ln>
        </p:spPr>
      </p:pic>
      <p:sp>
        <p:nvSpPr>
          <p:cNvPr id="3" name="TextBox 2"/>
          <p:cNvSpPr txBox="1"/>
          <p:nvPr/>
        </p:nvSpPr>
        <p:spPr>
          <a:xfrm>
            <a:off x="214313" y="1627654"/>
            <a:ext cx="8674100" cy="1077218"/>
          </a:xfrm>
          <a:prstGeom prst="rect">
            <a:avLst/>
          </a:prstGeom>
          <a:noFill/>
        </p:spPr>
        <p:txBody>
          <a:bodyPr wrap="square" rtlCol="0">
            <a:spAutoFit/>
          </a:bodyPr>
          <a:lstStyle/>
          <a:p>
            <a:pPr defTabSz="914391" eaLnBrk="1" fontAlgn="auto" hangingPunct="1">
              <a:spcBef>
                <a:spcPts val="0"/>
              </a:spcBef>
              <a:spcAft>
                <a:spcPts val="0"/>
              </a:spcAft>
            </a:pPr>
            <a:r>
              <a:rPr lang="ru-RU" sz="1600" b="1" dirty="0">
                <a:solidFill>
                  <a:prstClr val="black"/>
                </a:solidFill>
                <a:latin typeface="Calibri"/>
              </a:rPr>
              <a:t>Ошибка:</a:t>
            </a:r>
            <a:r>
              <a:rPr lang="ru-RU" sz="1600" dirty="0">
                <a:solidFill>
                  <a:prstClr val="black"/>
                </a:solidFill>
                <a:latin typeface="Calibri"/>
              </a:rPr>
              <a:t> </a:t>
            </a:r>
            <a:r>
              <a:rPr lang="ru-RU" sz="1600" dirty="0">
                <a:solidFill>
                  <a:srgbClr val="C00000"/>
                </a:solidFill>
                <a:latin typeface="Calibri"/>
              </a:rPr>
              <a:t>Программа выдает ошибку по разделу «</a:t>
            </a:r>
            <a:r>
              <a:rPr lang="ru-RU" sz="1600" b="1" dirty="0">
                <a:solidFill>
                  <a:srgbClr val="C00000"/>
                </a:solidFill>
                <a:latin typeface="Calibri"/>
              </a:rPr>
              <a:t>Приборы учета</a:t>
            </a:r>
            <a:r>
              <a:rPr lang="ru-RU" sz="1600" dirty="0">
                <a:solidFill>
                  <a:srgbClr val="C00000"/>
                </a:solidFill>
                <a:latin typeface="Calibri"/>
              </a:rPr>
              <a:t>», при том, что все заполнено.</a:t>
            </a:r>
          </a:p>
          <a:p>
            <a:pPr defTabSz="914391" eaLnBrk="1" fontAlgn="auto" hangingPunct="1">
              <a:spcBef>
                <a:spcPts val="0"/>
              </a:spcBef>
              <a:spcAft>
                <a:spcPts val="0"/>
              </a:spcAft>
            </a:pPr>
            <a:r>
              <a:rPr lang="ru-RU" sz="1600" b="1" dirty="0">
                <a:solidFill>
                  <a:prstClr val="black"/>
                </a:solidFill>
                <a:latin typeface="Calibri"/>
              </a:rPr>
              <a:t>Причина: </a:t>
            </a:r>
            <a:r>
              <a:rPr lang="ru-RU" sz="1600" dirty="0">
                <a:solidFill>
                  <a:srgbClr val="9BBB59">
                    <a:lumMod val="50000"/>
                  </a:srgbClr>
                </a:solidFill>
                <a:latin typeface="Calibri"/>
              </a:rPr>
              <a:t>Несоответствие количества ОДПУ, перечисленных в разделе «Приборы учета» числам, указанным в разделе «Внутридомовые сети»</a:t>
            </a:r>
          </a:p>
          <a:p>
            <a:pPr defTabSz="914391" eaLnBrk="1" fontAlgn="auto" hangingPunct="1">
              <a:spcBef>
                <a:spcPts val="0"/>
              </a:spcBef>
              <a:spcAft>
                <a:spcPts val="0"/>
              </a:spcAft>
            </a:pPr>
            <a:r>
              <a:rPr lang="ru-RU" sz="1600" b="1" dirty="0">
                <a:solidFill>
                  <a:prstClr val="black"/>
                </a:solidFill>
                <a:latin typeface="Calibri"/>
              </a:rPr>
              <a:t>Пример:</a:t>
            </a:r>
          </a:p>
        </p:txBody>
      </p:sp>
      <p:sp>
        <p:nvSpPr>
          <p:cNvPr id="7" name="Скругленный прямоугольник 6"/>
          <p:cNvSpPr/>
          <p:nvPr/>
        </p:nvSpPr>
        <p:spPr>
          <a:xfrm>
            <a:off x="2987824" y="2807672"/>
            <a:ext cx="1296144" cy="28803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91" eaLnBrk="1" fontAlgn="auto" hangingPunct="1">
              <a:spcBef>
                <a:spcPts val="0"/>
              </a:spcBef>
              <a:spcAft>
                <a:spcPts val="0"/>
              </a:spcAft>
            </a:pPr>
            <a:endParaRPr lang="ru-RU">
              <a:solidFill>
                <a:prstClr val="white"/>
              </a:solidFill>
            </a:endParaRPr>
          </a:p>
        </p:txBody>
      </p:sp>
      <p:sp>
        <p:nvSpPr>
          <p:cNvPr id="14" name="Скругленный прямоугольник 13"/>
          <p:cNvSpPr/>
          <p:nvPr/>
        </p:nvSpPr>
        <p:spPr>
          <a:xfrm>
            <a:off x="189626" y="4120918"/>
            <a:ext cx="3072661" cy="45973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91" eaLnBrk="1" fontAlgn="auto" hangingPunct="1">
              <a:spcBef>
                <a:spcPts val="0"/>
              </a:spcBef>
              <a:spcAft>
                <a:spcPts val="0"/>
              </a:spcAft>
            </a:pPr>
            <a:endParaRPr lang="ru-RU">
              <a:solidFill>
                <a:prstClr val="white"/>
              </a:solidFill>
            </a:endParaRPr>
          </a:p>
        </p:txBody>
      </p:sp>
      <p:sp>
        <p:nvSpPr>
          <p:cNvPr id="15" name="Скругленный прямоугольник 14"/>
          <p:cNvSpPr/>
          <p:nvPr/>
        </p:nvSpPr>
        <p:spPr>
          <a:xfrm>
            <a:off x="3131840" y="6316761"/>
            <a:ext cx="288032" cy="27301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91" eaLnBrk="1" fontAlgn="auto" hangingPunct="1">
              <a:spcBef>
                <a:spcPts val="0"/>
              </a:spcBef>
              <a:spcAft>
                <a:spcPts val="0"/>
              </a:spcAft>
            </a:pPr>
            <a:endParaRPr lang="ru-RU">
              <a:solidFill>
                <a:prstClr val="white"/>
              </a:solidFill>
            </a:endParaRPr>
          </a:p>
        </p:txBody>
      </p:sp>
      <p:pic>
        <p:nvPicPr>
          <p:cNvPr id="8" name="Рисунок 7"/>
          <p:cNvPicPr>
            <a:picLocks noChangeAspect="1"/>
          </p:cNvPicPr>
          <p:nvPr/>
        </p:nvPicPr>
        <p:blipFill rotWithShape="1">
          <a:blip r:embed="rId5"/>
          <a:srcRect l="45275" t="18080" r="14825" b="47480"/>
          <a:stretch/>
        </p:blipFill>
        <p:spPr>
          <a:xfrm>
            <a:off x="4584331" y="4203404"/>
            <a:ext cx="4304082" cy="2321939"/>
          </a:xfrm>
          <a:prstGeom prst="rect">
            <a:avLst/>
          </a:prstGeom>
          <a:ln>
            <a:solidFill>
              <a:schemeClr val="tx1">
                <a:lumMod val="65000"/>
                <a:lumOff val="35000"/>
              </a:schemeClr>
            </a:solidFill>
          </a:ln>
        </p:spPr>
      </p:pic>
      <p:sp>
        <p:nvSpPr>
          <p:cNvPr id="18" name="Скругленный прямоугольник 17"/>
          <p:cNvSpPr/>
          <p:nvPr/>
        </p:nvSpPr>
        <p:spPr>
          <a:xfrm>
            <a:off x="7736285" y="4581128"/>
            <a:ext cx="1152128" cy="36004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91" eaLnBrk="1" fontAlgn="auto" hangingPunct="1">
              <a:spcBef>
                <a:spcPts val="0"/>
              </a:spcBef>
              <a:spcAft>
                <a:spcPts val="0"/>
              </a:spcAft>
            </a:pPr>
            <a:endParaRPr lang="ru-RU">
              <a:solidFill>
                <a:prstClr val="white"/>
              </a:solidFill>
            </a:endParaRPr>
          </a:p>
        </p:txBody>
      </p:sp>
      <p:sp>
        <p:nvSpPr>
          <p:cNvPr id="19" name="Скругленный прямоугольник 18"/>
          <p:cNvSpPr/>
          <p:nvPr/>
        </p:nvSpPr>
        <p:spPr>
          <a:xfrm>
            <a:off x="4584330" y="5712270"/>
            <a:ext cx="1283813" cy="52504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91" eaLnBrk="1" fontAlgn="auto" hangingPunct="1">
              <a:spcBef>
                <a:spcPts val="0"/>
              </a:spcBef>
              <a:spcAft>
                <a:spcPts val="0"/>
              </a:spcAft>
            </a:pPr>
            <a:endParaRPr lang="ru-RU">
              <a:solidFill>
                <a:prstClr val="white"/>
              </a:solidFill>
            </a:endParaRPr>
          </a:p>
        </p:txBody>
      </p:sp>
      <p:sp>
        <p:nvSpPr>
          <p:cNvPr id="17" name="TextBox 16"/>
          <p:cNvSpPr txBox="1"/>
          <p:nvPr/>
        </p:nvSpPr>
        <p:spPr>
          <a:xfrm>
            <a:off x="4584330" y="2807672"/>
            <a:ext cx="4304083" cy="954107"/>
          </a:xfrm>
          <a:prstGeom prst="rect">
            <a:avLst/>
          </a:prstGeom>
          <a:noFill/>
        </p:spPr>
        <p:txBody>
          <a:bodyPr wrap="square" rtlCol="0">
            <a:spAutoFit/>
          </a:bodyPr>
          <a:lstStyle/>
          <a:p>
            <a:pPr algn="just" defTabSz="914391" eaLnBrk="1" fontAlgn="auto" hangingPunct="1">
              <a:spcBef>
                <a:spcPts val="0"/>
              </a:spcBef>
              <a:spcAft>
                <a:spcPts val="0"/>
              </a:spcAft>
            </a:pPr>
            <a:r>
              <a:rPr lang="ru-RU" sz="1400" dirty="0">
                <a:solidFill>
                  <a:prstClr val="black"/>
                </a:solidFill>
                <a:latin typeface="Calibri"/>
              </a:rPr>
              <a:t>В разделе «Внутридомовые сети» указано количество ОДПУ по горячему водоснабжению – </a:t>
            </a:r>
            <a:r>
              <a:rPr lang="ru-RU" sz="1400" b="1" dirty="0">
                <a:solidFill>
                  <a:srgbClr val="C00000"/>
                </a:solidFill>
                <a:latin typeface="Calibri"/>
              </a:rPr>
              <a:t>1</a:t>
            </a:r>
            <a:r>
              <a:rPr lang="ru-RU" sz="1400" dirty="0">
                <a:solidFill>
                  <a:prstClr val="black"/>
                </a:solidFill>
                <a:latin typeface="Calibri"/>
              </a:rPr>
              <a:t>, а в разделе «Приборы учета» внесены </a:t>
            </a:r>
            <a:r>
              <a:rPr lang="ru-RU" sz="1400" b="1" dirty="0">
                <a:solidFill>
                  <a:srgbClr val="C00000"/>
                </a:solidFill>
                <a:latin typeface="Calibri"/>
              </a:rPr>
              <a:t>два таких прибора учета</a:t>
            </a:r>
            <a:r>
              <a:rPr lang="ru-RU" sz="1400" dirty="0">
                <a:solidFill>
                  <a:prstClr val="black"/>
                </a:solidFill>
                <a:latin typeface="Calibri"/>
              </a:rPr>
              <a:t>, что и вызвало ошибку.</a:t>
            </a:r>
          </a:p>
        </p:txBody>
      </p:sp>
    </p:spTree>
    <p:extLst>
      <p:ext uri="{BB962C8B-B14F-4D97-AF65-F5344CB8AC3E}">
        <p14:creationId xmlns:p14="http://schemas.microsoft.com/office/powerpoint/2010/main" val="36476603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p:cNvPicPr>
            <a:picLocks noChangeAspect="1"/>
          </p:cNvPicPr>
          <p:nvPr/>
        </p:nvPicPr>
        <p:blipFill rotWithShape="1">
          <a:blip r:embed="rId3"/>
          <a:srcRect l="45800" t="18081" r="32675" b="55040"/>
          <a:stretch/>
        </p:blipFill>
        <p:spPr>
          <a:xfrm>
            <a:off x="214313" y="2807672"/>
            <a:ext cx="4294499" cy="3351804"/>
          </a:xfrm>
          <a:prstGeom prst="rect">
            <a:avLst/>
          </a:prstGeom>
        </p:spPr>
      </p:pic>
      <p:sp>
        <p:nvSpPr>
          <p:cNvPr id="4" name="Заголовок 1"/>
          <p:cNvSpPr txBox="1">
            <a:spLocks/>
          </p:cNvSpPr>
          <p:nvPr/>
        </p:nvSpPr>
        <p:spPr>
          <a:xfrm>
            <a:off x="928688" y="195263"/>
            <a:ext cx="7215212" cy="687387"/>
          </a:xfrm>
          <a:prstGeom prst="rect">
            <a:avLst/>
          </a:prstGeom>
        </p:spPr>
        <p:style>
          <a:lnRef idx="1">
            <a:schemeClr val="accent1"/>
          </a:lnRef>
          <a:fillRef idx="3">
            <a:schemeClr val="accent1"/>
          </a:fillRef>
          <a:effectRef idx="2">
            <a:schemeClr val="accent1"/>
          </a:effectRef>
          <a:fontRef idx="minor">
            <a:schemeClr val="lt1"/>
          </a:fontRef>
        </p:style>
        <p:txBody>
          <a:bodyPr anchor="ctr">
            <a:noAutofit/>
          </a:bodyPr>
          <a:lstStyle/>
          <a:p>
            <a:pPr marL="342900" indent="-342900" algn="ctr" defTabSz="914391" eaLnBrk="1" fontAlgn="auto" hangingPunct="1">
              <a:spcBef>
                <a:spcPct val="20000"/>
              </a:spcBef>
              <a:spcAft>
                <a:spcPts val="0"/>
              </a:spcAft>
              <a:defRPr/>
            </a:pPr>
            <a:r>
              <a:rPr lang="ru-RU" sz="2000" dirty="0">
                <a:solidFill>
                  <a:prstClr val="white"/>
                </a:solidFill>
                <a:latin typeface="Times New Roman" pitchFamily="18" charset="0"/>
                <a:cs typeface="Times New Roman" pitchFamily="18" charset="0"/>
              </a:rPr>
              <a:t>Главное управление Московской области </a:t>
            </a:r>
          </a:p>
          <a:p>
            <a:pPr marL="342900" indent="-342900" algn="ctr" defTabSz="914391" eaLnBrk="1" fontAlgn="auto" hangingPunct="1">
              <a:spcBef>
                <a:spcPct val="20000"/>
              </a:spcBef>
              <a:spcAft>
                <a:spcPts val="0"/>
              </a:spcAft>
              <a:defRPr/>
            </a:pPr>
            <a:r>
              <a:rPr lang="ru-RU" sz="2000" dirty="0">
                <a:solidFill>
                  <a:prstClr val="white"/>
                </a:solidFill>
                <a:latin typeface="Times New Roman" pitchFamily="18" charset="0"/>
                <a:cs typeface="Times New Roman" pitchFamily="18" charset="0"/>
              </a:rPr>
              <a:t>«Государственная жилищная инспекция Московской области»</a:t>
            </a:r>
          </a:p>
        </p:txBody>
      </p:sp>
      <p:pic>
        <p:nvPicPr>
          <p:cNvPr id="3076" name="Picture 4" descr="http://gorod-scherbinka.ru/files/avatar_bbe83cff2617a1d83e38fe3654a07cf6.jpg"/>
          <p:cNvPicPr>
            <a:picLocks noChangeAspect="1" noChangeArrowheads="1"/>
          </p:cNvPicPr>
          <p:nvPr/>
        </p:nvPicPr>
        <p:blipFill>
          <a:blip r:embed="rId4" cstate="print"/>
          <a:srcRect/>
          <a:stretch>
            <a:fillRect/>
          </a:stretch>
        </p:blipFill>
        <p:spPr bwMode="auto">
          <a:xfrm>
            <a:off x="214313" y="142875"/>
            <a:ext cx="642937" cy="858838"/>
          </a:xfrm>
          <a:prstGeom prst="rect">
            <a:avLst/>
          </a:prstGeom>
          <a:noFill/>
          <a:ln w="9525">
            <a:noFill/>
            <a:miter lim="800000"/>
            <a:headEnd/>
            <a:tailEnd/>
          </a:ln>
        </p:spPr>
      </p:pic>
      <p:sp>
        <p:nvSpPr>
          <p:cNvPr id="9" name="Прямоугольник 8"/>
          <p:cNvSpPr/>
          <p:nvPr/>
        </p:nvSpPr>
        <p:spPr>
          <a:xfrm>
            <a:off x="8370412" y="195263"/>
            <a:ext cx="654050" cy="687387"/>
          </a:xfrm>
          <a:prstGeom prst="rect">
            <a:avLst/>
          </a:prstGeom>
          <a:solidFill>
            <a:srgbClr val="960000"/>
          </a:solidFill>
        </p:spPr>
        <p:style>
          <a:lnRef idx="1">
            <a:schemeClr val="accent2"/>
          </a:lnRef>
          <a:fillRef idx="3">
            <a:schemeClr val="accent2"/>
          </a:fillRef>
          <a:effectRef idx="2">
            <a:schemeClr val="accent2"/>
          </a:effectRef>
          <a:fontRef idx="minor">
            <a:schemeClr val="lt1"/>
          </a:fontRef>
        </p:style>
        <p:txBody>
          <a:bodyPr anchor="ctr"/>
          <a:lstStyle/>
          <a:p>
            <a:pPr algn="ctr" defTabSz="914391" eaLnBrk="1" fontAlgn="auto" hangingPunct="1">
              <a:spcBef>
                <a:spcPts val="0"/>
              </a:spcBef>
              <a:spcAft>
                <a:spcPts val="0"/>
              </a:spcAft>
              <a:defRPr/>
            </a:pPr>
            <a:r>
              <a:rPr lang="ru-RU" sz="3200" b="1" dirty="0" smtClean="0">
                <a:solidFill>
                  <a:srgbClr val="FFFFFF"/>
                </a:solidFill>
                <a:latin typeface="Times New Roman" panose="02020603050405020304" pitchFamily="18" charset="0"/>
                <a:cs typeface="Times New Roman" panose="02020603050405020304" pitchFamily="18" charset="0"/>
              </a:rPr>
              <a:t>15</a:t>
            </a:r>
            <a:endParaRPr lang="ru-RU" sz="3200" b="1" dirty="0">
              <a:solidFill>
                <a:srgbClr val="FFFFFF"/>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743992" y="1124220"/>
            <a:ext cx="7817396" cy="400110"/>
          </a:xfrm>
          <a:prstGeom prst="rect">
            <a:avLst/>
          </a:prstGeom>
          <a:noFill/>
        </p:spPr>
        <p:txBody>
          <a:bodyPr wrap="none" rtlCol="0">
            <a:spAutoFit/>
          </a:bodyPr>
          <a:lstStyle/>
          <a:p>
            <a:pPr defTabSz="914391" eaLnBrk="1" fontAlgn="auto" hangingPunct="1">
              <a:spcBef>
                <a:spcPts val="0"/>
              </a:spcBef>
              <a:spcAft>
                <a:spcPts val="0"/>
              </a:spcAft>
            </a:pPr>
            <a:r>
              <a:rPr lang="ru-RU" sz="2000" b="1" dirty="0">
                <a:solidFill>
                  <a:prstClr val="black"/>
                </a:solidFill>
                <a:latin typeface="Calibri"/>
              </a:rPr>
              <a:t>Типичные ошибки, допускаемые при заполнении системы АИС ГЖИ</a:t>
            </a:r>
          </a:p>
        </p:txBody>
      </p:sp>
      <p:sp>
        <p:nvSpPr>
          <p:cNvPr id="3" name="TextBox 2"/>
          <p:cNvSpPr txBox="1"/>
          <p:nvPr/>
        </p:nvSpPr>
        <p:spPr>
          <a:xfrm>
            <a:off x="214313" y="1627654"/>
            <a:ext cx="8674100" cy="1077218"/>
          </a:xfrm>
          <a:prstGeom prst="rect">
            <a:avLst/>
          </a:prstGeom>
          <a:noFill/>
        </p:spPr>
        <p:txBody>
          <a:bodyPr wrap="square" rtlCol="0">
            <a:spAutoFit/>
          </a:bodyPr>
          <a:lstStyle/>
          <a:p>
            <a:pPr defTabSz="914391" eaLnBrk="1" fontAlgn="auto" hangingPunct="1">
              <a:spcBef>
                <a:spcPts val="0"/>
              </a:spcBef>
              <a:spcAft>
                <a:spcPts val="0"/>
              </a:spcAft>
            </a:pPr>
            <a:r>
              <a:rPr lang="ru-RU" sz="1600" b="1" dirty="0">
                <a:solidFill>
                  <a:prstClr val="black"/>
                </a:solidFill>
                <a:latin typeface="Calibri"/>
              </a:rPr>
              <a:t>Ошибка:</a:t>
            </a:r>
            <a:r>
              <a:rPr lang="ru-RU" sz="1600" dirty="0">
                <a:solidFill>
                  <a:prstClr val="black"/>
                </a:solidFill>
                <a:latin typeface="Calibri"/>
              </a:rPr>
              <a:t> </a:t>
            </a:r>
            <a:r>
              <a:rPr lang="ru-RU" sz="1600" dirty="0">
                <a:solidFill>
                  <a:srgbClr val="C00000"/>
                </a:solidFill>
                <a:latin typeface="Calibri"/>
              </a:rPr>
              <a:t>Программа выдает ошибку по разделу «</a:t>
            </a:r>
            <a:r>
              <a:rPr lang="ru-RU" sz="1600" b="1" dirty="0">
                <a:solidFill>
                  <a:srgbClr val="C00000"/>
                </a:solidFill>
                <a:latin typeface="Calibri"/>
              </a:rPr>
              <a:t>Подъезды</a:t>
            </a:r>
            <a:r>
              <a:rPr lang="ru-RU" sz="1600" dirty="0">
                <a:solidFill>
                  <a:srgbClr val="C00000"/>
                </a:solidFill>
                <a:latin typeface="Calibri"/>
              </a:rPr>
              <a:t>». Раздел полностью заполнен, количество подъездов и этажность соответствует указанному в разделе «Общие данные».</a:t>
            </a:r>
          </a:p>
          <a:p>
            <a:pPr defTabSz="914391" eaLnBrk="1" fontAlgn="auto" hangingPunct="1">
              <a:spcBef>
                <a:spcPts val="0"/>
              </a:spcBef>
              <a:spcAft>
                <a:spcPts val="0"/>
              </a:spcAft>
            </a:pPr>
            <a:r>
              <a:rPr lang="ru-RU" sz="1600" b="1" dirty="0">
                <a:solidFill>
                  <a:prstClr val="black"/>
                </a:solidFill>
                <a:latin typeface="Calibri"/>
              </a:rPr>
              <a:t>Причина: </a:t>
            </a:r>
            <a:r>
              <a:rPr lang="ru-RU" sz="1600" dirty="0">
                <a:solidFill>
                  <a:srgbClr val="9BBB59">
                    <a:lumMod val="50000"/>
                  </a:srgbClr>
                </a:solidFill>
                <a:latin typeface="Calibri"/>
              </a:rPr>
              <a:t>Неверно указанное минимальное количество этажей в разделе «Общие данные»</a:t>
            </a:r>
          </a:p>
          <a:p>
            <a:pPr defTabSz="914391" eaLnBrk="1" fontAlgn="auto" hangingPunct="1">
              <a:spcBef>
                <a:spcPts val="0"/>
              </a:spcBef>
              <a:spcAft>
                <a:spcPts val="0"/>
              </a:spcAft>
            </a:pPr>
            <a:r>
              <a:rPr lang="ru-RU" sz="1600" b="1" dirty="0">
                <a:solidFill>
                  <a:prstClr val="black"/>
                </a:solidFill>
                <a:latin typeface="Calibri"/>
              </a:rPr>
              <a:t>Пример:</a:t>
            </a:r>
          </a:p>
        </p:txBody>
      </p:sp>
      <p:sp>
        <p:nvSpPr>
          <p:cNvPr id="17" name="TextBox 16"/>
          <p:cNvSpPr txBox="1"/>
          <p:nvPr/>
        </p:nvSpPr>
        <p:spPr>
          <a:xfrm>
            <a:off x="4584330" y="2807672"/>
            <a:ext cx="4304083" cy="1169551"/>
          </a:xfrm>
          <a:prstGeom prst="rect">
            <a:avLst/>
          </a:prstGeom>
          <a:noFill/>
        </p:spPr>
        <p:txBody>
          <a:bodyPr wrap="square" rtlCol="0">
            <a:spAutoFit/>
          </a:bodyPr>
          <a:lstStyle/>
          <a:p>
            <a:pPr algn="just" defTabSz="914391" eaLnBrk="1" fontAlgn="auto" hangingPunct="1">
              <a:spcBef>
                <a:spcPts val="0"/>
              </a:spcBef>
              <a:spcAft>
                <a:spcPts val="0"/>
              </a:spcAft>
            </a:pPr>
            <a:r>
              <a:rPr lang="ru-RU" sz="1400" dirty="0">
                <a:solidFill>
                  <a:prstClr val="black"/>
                </a:solidFill>
                <a:latin typeface="Calibri"/>
              </a:rPr>
              <a:t>В разделе «Подъезды» внесено два 17-тиэтажных подъезда. При этом, в разделе «Общие данные» указано наименьшее количество этажей – 1, что подразумевает наличие минимум одного одноэтажного подъезда.</a:t>
            </a:r>
          </a:p>
        </p:txBody>
      </p:sp>
      <p:sp>
        <p:nvSpPr>
          <p:cNvPr id="15" name="Скругленный прямоугольник 14"/>
          <p:cNvSpPr/>
          <p:nvPr/>
        </p:nvSpPr>
        <p:spPr>
          <a:xfrm>
            <a:off x="1482352" y="3924036"/>
            <a:ext cx="1721496" cy="59581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91" eaLnBrk="1" fontAlgn="auto" hangingPunct="1">
              <a:spcBef>
                <a:spcPts val="0"/>
              </a:spcBef>
              <a:spcAft>
                <a:spcPts val="0"/>
              </a:spcAft>
            </a:pPr>
            <a:endParaRPr lang="ru-RU">
              <a:solidFill>
                <a:prstClr val="white"/>
              </a:solidFill>
            </a:endParaRPr>
          </a:p>
        </p:txBody>
      </p:sp>
      <p:pic>
        <p:nvPicPr>
          <p:cNvPr id="11" name="Рисунок 10"/>
          <p:cNvPicPr>
            <a:picLocks noChangeAspect="1"/>
          </p:cNvPicPr>
          <p:nvPr/>
        </p:nvPicPr>
        <p:blipFill rotWithShape="1">
          <a:blip r:embed="rId5"/>
          <a:srcRect l="45799" t="18080" r="12726" b="52520"/>
          <a:stretch/>
        </p:blipFill>
        <p:spPr>
          <a:xfrm>
            <a:off x="4644008" y="4230158"/>
            <a:ext cx="4244405" cy="1880432"/>
          </a:xfrm>
          <a:prstGeom prst="rect">
            <a:avLst/>
          </a:prstGeom>
        </p:spPr>
      </p:pic>
      <p:sp>
        <p:nvSpPr>
          <p:cNvPr id="16" name="Скругленный прямоугольник 15"/>
          <p:cNvSpPr/>
          <p:nvPr/>
        </p:nvSpPr>
        <p:spPr>
          <a:xfrm>
            <a:off x="1482352" y="5345832"/>
            <a:ext cx="641376" cy="91644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91" eaLnBrk="1" fontAlgn="auto" hangingPunct="1">
              <a:spcBef>
                <a:spcPts val="0"/>
              </a:spcBef>
              <a:spcAft>
                <a:spcPts val="0"/>
              </a:spcAft>
            </a:pPr>
            <a:endParaRPr lang="ru-RU">
              <a:solidFill>
                <a:prstClr val="white"/>
              </a:solidFill>
            </a:endParaRPr>
          </a:p>
        </p:txBody>
      </p:sp>
      <p:sp>
        <p:nvSpPr>
          <p:cNvPr id="20" name="Скругленный прямоугольник 19"/>
          <p:cNvSpPr/>
          <p:nvPr/>
        </p:nvSpPr>
        <p:spPr>
          <a:xfrm>
            <a:off x="4932040" y="4149079"/>
            <a:ext cx="1080120" cy="43204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91" eaLnBrk="1" fontAlgn="auto" hangingPunct="1">
              <a:spcBef>
                <a:spcPts val="0"/>
              </a:spcBef>
              <a:spcAft>
                <a:spcPts val="0"/>
              </a:spcAft>
            </a:pPr>
            <a:endParaRPr lang="ru-RU">
              <a:solidFill>
                <a:prstClr val="white"/>
              </a:solidFill>
            </a:endParaRPr>
          </a:p>
        </p:txBody>
      </p:sp>
      <p:sp>
        <p:nvSpPr>
          <p:cNvPr id="21" name="Скругленный прямоугольник 20"/>
          <p:cNvSpPr/>
          <p:nvPr/>
        </p:nvSpPr>
        <p:spPr>
          <a:xfrm>
            <a:off x="4860032" y="5805264"/>
            <a:ext cx="3456384" cy="30532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91" eaLnBrk="1" fontAlgn="auto" hangingPunct="1">
              <a:spcBef>
                <a:spcPts val="0"/>
              </a:spcBef>
              <a:spcAft>
                <a:spcPts val="0"/>
              </a:spcAft>
            </a:pPr>
            <a:endParaRPr lang="ru-RU">
              <a:solidFill>
                <a:prstClr val="white"/>
              </a:solidFill>
            </a:endParaRPr>
          </a:p>
        </p:txBody>
      </p:sp>
    </p:spTree>
    <p:extLst>
      <p:ext uri="{BB962C8B-B14F-4D97-AF65-F5344CB8AC3E}">
        <p14:creationId xmlns:p14="http://schemas.microsoft.com/office/powerpoint/2010/main" val="8559310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928688" y="195263"/>
            <a:ext cx="7215212" cy="687387"/>
          </a:xfrm>
          <a:prstGeom prst="rect">
            <a:avLst/>
          </a:prstGeom>
        </p:spPr>
        <p:style>
          <a:lnRef idx="1">
            <a:schemeClr val="accent1"/>
          </a:lnRef>
          <a:fillRef idx="3">
            <a:schemeClr val="accent1"/>
          </a:fillRef>
          <a:effectRef idx="2">
            <a:schemeClr val="accent1"/>
          </a:effectRef>
          <a:fontRef idx="minor">
            <a:schemeClr val="lt1"/>
          </a:fontRef>
        </p:style>
        <p:txBody>
          <a:bodyPr anchor="ctr">
            <a:noAutofit/>
          </a:bodyPr>
          <a:lstStyle/>
          <a:p>
            <a:pPr marL="342900" indent="-342900" algn="ctr" defTabSz="914391" eaLnBrk="1" fontAlgn="auto" hangingPunct="1">
              <a:spcBef>
                <a:spcPct val="20000"/>
              </a:spcBef>
              <a:spcAft>
                <a:spcPts val="0"/>
              </a:spcAft>
              <a:defRPr/>
            </a:pPr>
            <a:r>
              <a:rPr lang="ru-RU" sz="2000" dirty="0">
                <a:solidFill>
                  <a:prstClr val="white"/>
                </a:solidFill>
                <a:latin typeface="Times New Roman" pitchFamily="18" charset="0"/>
                <a:cs typeface="Times New Roman" pitchFamily="18" charset="0"/>
              </a:rPr>
              <a:t>Главное управление Московской области </a:t>
            </a:r>
          </a:p>
          <a:p>
            <a:pPr marL="342900" indent="-342900" algn="ctr" defTabSz="914391" eaLnBrk="1" fontAlgn="auto" hangingPunct="1">
              <a:spcBef>
                <a:spcPct val="20000"/>
              </a:spcBef>
              <a:spcAft>
                <a:spcPts val="0"/>
              </a:spcAft>
              <a:defRPr/>
            </a:pPr>
            <a:r>
              <a:rPr lang="ru-RU" sz="2000" dirty="0">
                <a:solidFill>
                  <a:prstClr val="white"/>
                </a:solidFill>
                <a:latin typeface="Times New Roman" pitchFamily="18" charset="0"/>
                <a:cs typeface="Times New Roman" pitchFamily="18" charset="0"/>
              </a:rPr>
              <a:t>«Государственная жилищная инспекция Московской области»</a:t>
            </a:r>
          </a:p>
        </p:txBody>
      </p:sp>
      <p:pic>
        <p:nvPicPr>
          <p:cNvPr id="3076" name="Picture 4" descr="http://gorod-scherbinka.ru/files/avatar_bbe83cff2617a1d83e38fe3654a07cf6.jpg"/>
          <p:cNvPicPr>
            <a:picLocks noChangeAspect="1" noChangeArrowheads="1"/>
          </p:cNvPicPr>
          <p:nvPr/>
        </p:nvPicPr>
        <p:blipFill>
          <a:blip r:embed="rId3" cstate="print"/>
          <a:srcRect/>
          <a:stretch>
            <a:fillRect/>
          </a:stretch>
        </p:blipFill>
        <p:spPr bwMode="auto">
          <a:xfrm>
            <a:off x="214313" y="142875"/>
            <a:ext cx="642937" cy="858838"/>
          </a:xfrm>
          <a:prstGeom prst="rect">
            <a:avLst/>
          </a:prstGeom>
          <a:noFill/>
          <a:ln w="9525">
            <a:noFill/>
            <a:miter lim="800000"/>
            <a:headEnd/>
            <a:tailEnd/>
          </a:ln>
        </p:spPr>
      </p:pic>
      <p:sp>
        <p:nvSpPr>
          <p:cNvPr id="9" name="Прямоугольник 8"/>
          <p:cNvSpPr/>
          <p:nvPr/>
        </p:nvSpPr>
        <p:spPr>
          <a:xfrm>
            <a:off x="8234363" y="195263"/>
            <a:ext cx="654050" cy="687387"/>
          </a:xfrm>
          <a:prstGeom prst="rect">
            <a:avLst/>
          </a:prstGeom>
          <a:solidFill>
            <a:srgbClr val="960000"/>
          </a:solidFill>
        </p:spPr>
        <p:style>
          <a:lnRef idx="1">
            <a:schemeClr val="accent2"/>
          </a:lnRef>
          <a:fillRef idx="3">
            <a:schemeClr val="accent2"/>
          </a:fillRef>
          <a:effectRef idx="2">
            <a:schemeClr val="accent2"/>
          </a:effectRef>
          <a:fontRef idx="minor">
            <a:schemeClr val="lt1"/>
          </a:fontRef>
        </p:style>
        <p:txBody>
          <a:bodyPr anchor="ctr"/>
          <a:lstStyle/>
          <a:p>
            <a:pPr algn="ctr" defTabSz="914391" eaLnBrk="1" fontAlgn="auto" hangingPunct="1">
              <a:spcBef>
                <a:spcPts val="0"/>
              </a:spcBef>
              <a:spcAft>
                <a:spcPts val="0"/>
              </a:spcAft>
              <a:defRPr/>
            </a:pPr>
            <a:r>
              <a:rPr lang="ru-RU" sz="3200" b="1" dirty="0" smtClean="0">
                <a:solidFill>
                  <a:srgbClr val="FFFFFF"/>
                </a:solidFill>
                <a:latin typeface="Times New Roman" panose="02020603050405020304" pitchFamily="18" charset="0"/>
                <a:cs typeface="Times New Roman" panose="02020603050405020304" pitchFamily="18" charset="0"/>
              </a:rPr>
              <a:t>16</a:t>
            </a:r>
            <a:endParaRPr lang="ru-RU" sz="3200" b="1" dirty="0">
              <a:solidFill>
                <a:srgbClr val="FFFFFF"/>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743992" y="1124220"/>
            <a:ext cx="7817396" cy="400110"/>
          </a:xfrm>
          <a:prstGeom prst="rect">
            <a:avLst/>
          </a:prstGeom>
          <a:noFill/>
        </p:spPr>
        <p:txBody>
          <a:bodyPr wrap="none" rtlCol="0">
            <a:spAutoFit/>
          </a:bodyPr>
          <a:lstStyle/>
          <a:p>
            <a:pPr defTabSz="914391" eaLnBrk="1" fontAlgn="auto" hangingPunct="1">
              <a:spcBef>
                <a:spcPts val="0"/>
              </a:spcBef>
              <a:spcAft>
                <a:spcPts val="0"/>
              </a:spcAft>
            </a:pPr>
            <a:r>
              <a:rPr lang="ru-RU" sz="2000" b="1" dirty="0">
                <a:solidFill>
                  <a:prstClr val="black"/>
                </a:solidFill>
                <a:latin typeface="Calibri"/>
              </a:rPr>
              <a:t>Типичные ошибки, допускаемые при заполнении системы АИС ГЖИ</a:t>
            </a:r>
          </a:p>
        </p:txBody>
      </p:sp>
      <p:sp>
        <p:nvSpPr>
          <p:cNvPr id="3" name="TextBox 2"/>
          <p:cNvSpPr txBox="1"/>
          <p:nvPr/>
        </p:nvSpPr>
        <p:spPr>
          <a:xfrm>
            <a:off x="214313" y="1627654"/>
            <a:ext cx="8674100" cy="1815882"/>
          </a:xfrm>
          <a:prstGeom prst="rect">
            <a:avLst/>
          </a:prstGeom>
          <a:noFill/>
        </p:spPr>
        <p:txBody>
          <a:bodyPr wrap="square" rtlCol="0">
            <a:spAutoFit/>
          </a:bodyPr>
          <a:lstStyle/>
          <a:p>
            <a:pPr defTabSz="914391" eaLnBrk="1" fontAlgn="auto" hangingPunct="1">
              <a:spcBef>
                <a:spcPts val="0"/>
              </a:spcBef>
              <a:spcAft>
                <a:spcPts val="0"/>
              </a:spcAft>
            </a:pPr>
            <a:r>
              <a:rPr lang="ru-RU" sz="1600" b="1" dirty="0">
                <a:solidFill>
                  <a:prstClr val="black"/>
                </a:solidFill>
                <a:latin typeface="Calibri"/>
              </a:rPr>
              <a:t>Ошибка:</a:t>
            </a:r>
            <a:r>
              <a:rPr lang="ru-RU" sz="1600" dirty="0">
                <a:solidFill>
                  <a:prstClr val="black"/>
                </a:solidFill>
                <a:latin typeface="Calibri"/>
              </a:rPr>
              <a:t> </a:t>
            </a:r>
            <a:r>
              <a:rPr lang="ru-RU" sz="1600" dirty="0">
                <a:solidFill>
                  <a:srgbClr val="C00000"/>
                </a:solidFill>
                <a:latin typeface="Calibri"/>
              </a:rPr>
              <a:t>Программа выдает ошибку по разделу «</a:t>
            </a:r>
            <a:r>
              <a:rPr lang="ru-RU" sz="1600" b="1" dirty="0">
                <a:solidFill>
                  <a:srgbClr val="C00000"/>
                </a:solidFill>
                <a:latin typeface="Calibri"/>
              </a:rPr>
              <a:t>Осмотры</a:t>
            </a:r>
            <a:r>
              <a:rPr lang="ru-RU" sz="1600" dirty="0">
                <a:solidFill>
                  <a:srgbClr val="C00000"/>
                </a:solidFill>
                <a:latin typeface="Calibri"/>
              </a:rPr>
              <a:t>». Раздел полностью заполнен согласно справке, выданной органами технической инвентаризации.</a:t>
            </a:r>
          </a:p>
          <a:p>
            <a:pPr defTabSz="914391" eaLnBrk="1" fontAlgn="auto" hangingPunct="1">
              <a:spcBef>
                <a:spcPts val="0"/>
              </a:spcBef>
              <a:spcAft>
                <a:spcPts val="0"/>
              </a:spcAft>
            </a:pPr>
            <a:r>
              <a:rPr lang="ru-RU" sz="1600" b="1" dirty="0">
                <a:solidFill>
                  <a:prstClr val="black"/>
                </a:solidFill>
                <a:latin typeface="Calibri"/>
              </a:rPr>
              <a:t>Причина: </a:t>
            </a:r>
            <a:r>
              <a:rPr lang="ru-RU" sz="1600" dirty="0">
                <a:solidFill>
                  <a:srgbClr val="9BBB59">
                    <a:lumMod val="50000"/>
                  </a:srgbClr>
                </a:solidFill>
                <a:latin typeface="Calibri"/>
              </a:rPr>
              <a:t>Раздел «Осмотры» подразумевает данные по </a:t>
            </a:r>
            <a:r>
              <a:rPr lang="ru-RU" sz="1600" b="1" dirty="0">
                <a:solidFill>
                  <a:srgbClr val="9BBB59">
                    <a:lumMod val="50000"/>
                  </a:srgbClr>
                </a:solidFill>
                <a:latin typeface="Calibri"/>
              </a:rPr>
              <a:t>сезонным</a:t>
            </a:r>
            <a:r>
              <a:rPr lang="ru-RU" sz="1600" dirty="0">
                <a:solidFill>
                  <a:srgbClr val="9BBB59">
                    <a:lumMod val="50000"/>
                  </a:srgbClr>
                </a:solidFill>
                <a:latin typeface="Calibri"/>
              </a:rPr>
              <a:t> осмотрам, проводимым ежегодно дважды в год. Справка по физическому износу, выдаваемая органами технической эксплуатации, не имеет к этому разделу никакого отношения. Данные из этой справки заносятся в раздел «Износ ОТИ».</a:t>
            </a:r>
          </a:p>
          <a:p>
            <a:pPr defTabSz="914391" eaLnBrk="1" fontAlgn="auto" hangingPunct="1">
              <a:spcBef>
                <a:spcPts val="0"/>
              </a:spcBef>
              <a:spcAft>
                <a:spcPts val="0"/>
              </a:spcAft>
            </a:pPr>
            <a:r>
              <a:rPr lang="ru-RU" sz="1600" b="1" dirty="0">
                <a:solidFill>
                  <a:prstClr val="black"/>
                </a:solidFill>
                <a:latin typeface="Calibri"/>
              </a:rPr>
              <a:t>Пример:</a:t>
            </a:r>
          </a:p>
        </p:txBody>
      </p:sp>
      <p:sp>
        <p:nvSpPr>
          <p:cNvPr id="17" name="TextBox 16"/>
          <p:cNvSpPr txBox="1"/>
          <p:nvPr/>
        </p:nvSpPr>
        <p:spPr>
          <a:xfrm>
            <a:off x="5076056" y="3484701"/>
            <a:ext cx="3812357" cy="1384995"/>
          </a:xfrm>
          <a:prstGeom prst="rect">
            <a:avLst/>
          </a:prstGeom>
          <a:noFill/>
        </p:spPr>
        <p:txBody>
          <a:bodyPr wrap="square" rtlCol="0">
            <a:spAutoFit/>
          </a:bodyPr>
          <a:lstStyle/>
          <a:p>
            <a:pPr algn="just" defTabSz="914391" eaLnBrk="1" fontAlgn="auto" hangingPunct="1">
              <a:spcBef>
                <a:spcPts val="0"/>
              </a:spcBef>
              <a:spcAft>
                <a:spcPts val="0"/>
              </a:spcAft>
            </a:pPr>
            <a:r>
              <a:rPr lang="ru-RU" sz="1400" dirty="0">
                <a:solidFill>
                  <a:prstClr val="black"/>
                </a:solidFill>
                <a:latin typeface="Calibri"/>
              </a:rPr>
              <a:t>В разделе «Осмотры» внесены данные из справки по физическому износу МКД, выданной 20.11.2014 ГУП МО «МОБТИ». Ошибка вызывается тем, что дата последнего сезонного осмотра не может быть ранее 2016 года.</a:t>
            </a:r>
          </a:p>
        </p:txBody>
      </p:sp>
      <p:pic>
        <p:nvPicPr>
          <p:cNvPr id="2" name="Рисунок 1"/>
          <p:cNvPicPr>
            <a:picLocks noChangeAspect="1"/>
          </p:cNvPicPr>
          <p:nvPr/>
        </p:nvPicPr>
        <p:blipFill>
          <a:blip r:embed="rId4"/>
          <a:stretch>
            <a:fillRect/>
          </a:stretch>
        </p:blipFill>
        <p:spPr>
          <a:xfrm>
            <a:off x="323528" y="3433620"/>
            <a:ext cx="4536504" cy="3223138"/>
          </a:xfrm>
          <a:prstGeom prst="rect">
            <a:avLst/>
          </a:prstGeom>
        </p:spPr>
      </p:pic>
      <p:sp>
        <p:nvSpPr>
          <p:cNvPr id="21" name="Скругленный прямоугольник 20"/>
          <p:cNvSpPr/>
          <p:nvPr/>
        </p:nvSpPr>
        <p:spPr>
          <a:xfrm>
            <a:off x="1907704" y="4437112"/>
            <a:ext cx="576064" cy="221964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91" eaLnBrk="1" fontAlgn="auto" hangingPunct="1">
              <a:spcBef>
                <a:spcPts val="0"/>
              </a:spcBef>
              <a:spcAft>
                <a:spcPts val="0"/>
              </a:spcAft>
            </a:pPr>
            <a:endParaRPr lang="ru-RU">
              <a:solidFill>
                <a:prstClr val="white"/>
              </a:solidFill>
            </a:endParaRPr>
          </a:p>
        </p:txBody>
      </p:sp>
    </p:spTree>
    <p:extLst>
      <p:ext uri="{BB962C8B-B14F-4D97-AF65-F5344CB8AC3E}">
        <p14:creationId xmlns:p14="http://schemas.microsoft.com/office/powerpoint/2010/main" val="6276445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Заголовок 1"/>
          <p:cNvSpPr txBox="1">
            <a:spLocks/>
          </p:cNvSpPr>
          <p:nvPr/>
        </p:nvSpPr>
        <p:spPr>
          <a:xfrm>
            <a:off x="928688" y="180815"/>
            <a:ext cx="7315720" cy="622461"/>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anchor="ctr">
            <a:noAutofit/>
          </a:bodyPr>
          <a:lstStyle/>
          <a:p>
            <a:pPr algn="ctr" eaLnBrk="1" hangingPunct="1">
              <a:defRPr/>
            </a:pPr>
            <a:r>
              <a:rPr lang="ru-RU" sz="2000" dirty="0" smtClean="0">
                <a:solidFill>
                  <a:srgbClr val="FFFFFF"/>
                </a:solidFill>
                <a:latin typeface="Times New Roman" panose="02020603050405020304" pitchFamily="18" charset="0"/>
                <a:cs typeface="Times New Roman" panose="02020603050405020304" pitchFamily="18" charset="0"/>
              </a:rPr>
              <a:t>Главное управление Московской области </a:t>
            </a:r>
          </a:p>
          <a:p>
            <a:pPr algn="ctr" eaLnBrk="1" hangingPunct="1">
              <a:defRPr/>
            </a:pPr>
            <a:r>
              <a:rPr lang="ru-RU" sz="2000" dirty="0" smtClean="0">
                <a:solidFill>
                  <a:srgbClr val="FFFFFF"/>
                </a:solidFill>
                <a:latin typeface="Times New Roman" panose="02020603050405020304" pitchFamily="18" charset="0"/>
                <a:cs typeface="Times New Roman" panose="02020603050405020304" pitchFamily="18" charset="0"/>
              </a:rPr>
              <a:t>«Государственная инспекция Московской области» </a:t>
            </a:r>
            <a:endParaRPr lang="ru-RU" sz="2000" dirty="0">
              <a:solidFill>
                <a:srgbClr val="FFFFFF"/>
              </a:solidFill>
              <a:latin typeface="Times New Roman" panose="02020603050405020304" pitchFamily="18" charset="0"/>
              <a:cs typeface="Times New Roman" panose="02020603050405020304" pitchFamily="18" charset="0"/>
            </a:endParaRPr>
          </a:p>
        </p:txBody>
      </p:sp>
      <p:pic>
        <p:nvPicPr>
          <p:cNvPr id="6148" name="Picture 4" descr="http://gorod-scherbinka.ru/files/avatar_bbe83cff2617a1d83e38fe3654a07cf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863" y="-11113"/>
            <a:ext cx="642937"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42"/>
          <p:cNvSpPr txBox="1">
            <a:spLocks noChangeArrowheads="1"/>
          </p:cNvSpPr>
          <p:nvPr/>
        </p:nvSpPr>
        <p:spPr bwMode="auto">
          <a:xfrm>
            <a:off x="236538" y="1428749"/>
            <a:ext cx="4283075" cy="3140075"/>
          </a:xfrm>
          <a:prstGeom prst="rect">
            <a:avLst/>
          </a:prstGeom>
          <a:solidFill>
            <a:schemeClr val="accent1">
              <a:lumMod val="20000"/>
              <a:lumOff val="80000"/>
            </a:schemeClr>
          </a:solidFill>
          <a:ln>
            <a:noFill/>
          </a:ln>
        </p:spPr>
        <p:txBody>
          <a:bodyP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just" eaLnBrk="1" hangingPunct="1">
              <a:spcBef>
                <a:spcPct val="0"/>
              </a:spcBef>
              <a:buFontTx/>
              <a:buNone/>
              <a:defRPr/>
            </a:pPr>
            <a:r>
              <a:rPr lang="ru-RU" altLang="ru-RU" sz="1800" b="1" dirty="0" smtClean="0">
                <a:solidFill>
                  <a:srgbClr val="FF0000"/>
                </a:solidFill>
                <a:latin typeface="Times New Roman" pitchFamily="18" charset="0"/>
                <a:cs typeface="Times New Roman" pitchFamily="18" charset="0"/>
              </a:rPr>
              <a:t>Государственная информационная система жилищно-коммунального хозяйства (ГИС ЖКХ) </a:t>
            </a:r>
            <a:r>
              <a:rPr lang="ru-RU" altLang="ru-RU" sz="1800" b="1" dirty="0" smtClean="0">
                <a:solidFill>
                  <a:schemeClr val="tx1"/>
                </a:solidFill>
                <a:latin typeface="Times New Roman" pitchFamily="18" charset="0"/>
                <a:cs typeface="Times New Roman" pitchFamily="18" charset="0"/>
              </a:rPr>
              <a:t>- единая федеральная централизованная информационная система, функционирующая на основе программных, технических средств и информационных технологий, обеспечивающих сбор, обработку, хранение, предоставление, размещение и использование информации о:</a:t>
            </a:r>
            <a:endParaRPr lang="ru-RU" altLang="ru-RU" sz="1700" b="1" dirty="0" smtClean="0">
              <a:solidFill>
                <a:schemeClr val="tx1"/>
              </a:solidFill>
              <a:latin typeface="Times New Roman" pitchFamily="18" charset="0"/>
              <a:cs typeface="Times New Roman" pitchFamily="18" charset="0"/>
            </a:endParaRPr>
          </a:p>
        </p:txBody>
      </p:sp>
      <p:sp>
        <p:nvSpPr>
          <p:cNvPr id="2" name="Прямоугольник 1"/>
          <p:cNvSpPr/>
          <p:nvPr/>
        </p:nvSpPr>
        <p:spPr>
          <a:xfrm>
            <a:off x="236538" y="4568824"/>
            <a:ext cx="8674100" cy="20285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b="1" dirty="0">
                <a:solidFill>
                  <a:schemeClr val="tx1"/>
                </a:solidFill>
                <a:latin typeface="Times New Roman" panose="02020603050405020304" pitchFamily="18" charset="0"/>
                <a:cs typeface="Times New Roman" panose="02020603050405020304" pitchFamily="18" charset="0"/>
              </a:rPr>
              <a:t>жилищном фонде, стоимости и перечне услуг по управлению общим имуществом в многоквартирных домах, работах по содержанию и ремонту общего имущества в многоквартирных домах, предоставлении коммунальных услуг и поставках ресурсов, необходимых для предоставления коммунальных услуг, размере платы за жилое помещение и коммунальные услуги, задолженности по указанной плате, об объектах коммунальной и инженерной инфраструктур, а также иной информации, связанной с жилищно-коммунальным хозяйством</a:t>
            </a:r>
          </a:p>
          <a:p>
            <a:pPr algn="just">
              <a:defRPr/>
            </a:pPr>
            <a:endParaRPr lang="ru-RU" sz="1400" b="1" i="1" dirty="0">
              <a:solidFill>
                <a:schemeClr val="tx1"/>
              </a:solidFill>
              <a:latin typeface="Times New Roman" panose="02020603050405020304" pitchFamily="18" charset="0"/>
              <a:cs typeface="Times New Roman" panose="02020603050405020304" pitchFamily="18" charset="0"/>
            </a:endParaRPr>
          </a:p>
        </p:txBody>
      </p:sp>
      <p:pic>
        <p:nvPicPr>
          <p:cNvPr id="6151" name="Picture 8" descr="C:\Users\Larisa\Pictures\ГИС ЖКХ\888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1463674"/>
            <a:ext cx="4487863" cy="2936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236539" y="885589"/>
            <a:ext cx="8766174" cy="4572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tx1"/>
                </a:solidFill>
                <a:latin typeface="Times New Roman" panose="02020603050405020304" pitchFamily="18" charset="0"/>
                <a:cs typeface="Times New Roman" panose="02020603050405020304" pitchFamily="18" charset="0"/>
              </a:rPr>
              <a:t>ГОСУДАРСТВЕННАЯ ИНФОРМАЦИОННАЯ СИСТЕМА </a:t>
            </a:r>
            <a:r>
              <a:rPr lang="ru-RU" sz="1400" b="1" dirty="0" smtClean="0">
                <a:solidFill>
                  <a:schemeClr val="tx1"/>
                </a:solidFill>
                <a:latin typeface="Times New Roman" panose="02020603050405020304" pitchFamily="18" charset="0"/>
                <a:cs typeface="Times New Roman" panose="02020603050405020304" pitchFamily="18" charset="0"/>
              </a:rPr>
              <a:t>ЖИЛИЩНО-КОММУНАЛЬНОГО </a:t>
            </a:r>
            <a:r>
              <a:rPr lang="ru-RU" sz="1400" b="1" dirty="0">
                <a:solidFill>
                  <a:schemeClr val="tx1"/>
                </a:solidFill>
                <a:latin typeface="Times New Roman" panose="02020603050405020304" pitchFamily="18" charset="0"/>
                <a:cs typeface="Times New Roman" panose="02020603050405020304" pitchFamily="18" charset="0"/>
              </a:rPr>
              <a:t>ХОЗЯЙСТВА – ГИС </a:t>
            </a:r>
            <a:r>
              <a:rPr lang="ru-RU" sz="1400" b="1" dirty="0" smtClean="0">
                <a:solidFill>
                  <a:schemeClr val="tx1"/>
                </a:solidFill>
                <a:latin typeface="Times New Roman" panose="02020603050405020304" pitchFamily="18" charset="0"/>
                <a:cs typeface="Times New Roman" panose="02020603050405020304" pitchFamily="18" charset="0"/>
              </a:rPr>
              <a:t>ЖКХ</a:t>
            </a:r>
            <a:endParaRPr lang="ru-RU" sz="1400" b="1" dirty="0">
              <a:solidFill>
                <a:schemeClr val="tx1"/>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8360296" y="180815"/>
            <a:ext cx="642417" cy="622461"/>
          </a:xfrm>
          <a:prstGeom prst="rect">
            <a:avLst/>
          </a:prstGeom>
          <a:solidFill>
            <a:srgbClr val="96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bg1"/>
                </a:solidFill>
                <a:latin typeface="Times New Roman" panose="02020603050405020304" pitchFamily="18" charset="0"/>
                <a:cs typeface="Times New Roman" panose="02020603050405020304" pitchFamily="18" charset="0"/>
              </a:rPr>
              <a:t>2</a:t>
            </a:r>
            <a:endParaRPr lang="ru-RU" sz="32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173" y="3813"/>
            <a:ext cx="639763"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971600" y="133988"/>
            <a:ext cx="7272807" cy="64135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eaLnBrk="1" hangingPunct="1">
              <a:defRPr/>
            </a:pPr>
            <a:r>
              <a:rPr lang="ru-RU" sz="2000" dirty="0">
                <a:solidFill>
                  <a:srgbClr val="FFFFFF"/>
                </a:solidFill>
                <a:latin typeface="Times New Roman" panose="02020603050405020304" pitchFamily="18" charset="0"/>
                <a:cs typeface="Times New Roman" panose="02020603050405020304" pitchFamily="18" charset="0"/>
              </a:rPr>
              <a:t>Главное управление Московской области </a:t>
            </a:r>
          </a:p>
          <a:p>
            <a:pPr lvl="0" algn="ctr" eaLnBrk="1" hangingPunct="1">
              <a:defRPr/>
            </a:pPr>
            <a:r>
              <a:rPr lang="ru-RU" sz="2000" dirty="0">
                <a:solidFill>
                  <a:srgbClr val="FFFFFF"/>
                </a:solidFill>
                <a:latin typeface="Times New Roman" panose="02020603050405020304" pitchFamily="18" charset="0"/>
                <a:cs typeface="Times New Roman" panose="02020603050405020304" pitchFamily="18" charset="0"/>
              </a:rPr>
              <a:t>«Государственная инспекция Московской области» </a:t>
            </a:r>
          </a:p>
        </p:txBody>
      </p:sp>
      <p:sp>
        <p:nvSpPr>
          <p:cNvPr id="5" name="Овал 4"/>
          <p:cNvSpPr/>
          <p:nvPr/>
        </p:nvSpPr>
        <p:spPr>
          <a:xfrm>
            <a:off x="2375978" y="2505075"/>
            <a:ext cx="4464050" cy="2808288"/>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b="1" dirty="0">
                <a:solidFill>
                  <a:schemeClr val="tx1"/>
                </a:solidFill>
                <a:latin typeface="Times New Roman" panose="02020603050405020304" pitchFamily="18" charset="0"/>
                <a:cs typeface="Times New Roman" panose="02020603050405020304" pitchFamily="18" charset="0"/>
              </a:rPr>
              <a:t>Федеральный закон </a:t>
            </a:r>
          </a:p>
          <a:p>
            <a:pPr algn="ctr">
              <a:defRPr/>
            </a:pPr>
            <a:r>
              <a:rPr lang="ru-RU" sz="4000" b="1" u="sng" dirty="0">
                <a:solidFill>
                  <a:schemeClr val="tx1"/>
                </a:solidFill>
                <a:latin typeface="Times New Roman" panose="02020603050405020304" pitchFamily="18" charset="0"/>
                <a:cs typeface="Times New Roman" panose="02020603050405020304" pitchFamily="18" charset="0"/>
              </a:rPr>
              <a:t>209-ФЗ</a:t>
            </a:r>
          </a:p>
          <a:p>
            <a:pPr algn="ctr">
              <a:defRPr/>
            </a:pPr>
            <a:r>
              <a:rPr lang="ru-RU" sz="2800" b="1" dirty="0">
                <a:solidFill>
                  <a:schemeClr val="tx1"/>
                </a:solidFill>
                <a:latin typeface="Times New Roman" panose="02020603050405020304" pitchFamily="18" charset="0"/>
                <a:cs typeface="Times New Roman" panose="02020603050405020304" pitchFamily="18" charset="0"/>
              </a:rPr>
              <a:t>от 21.07.2014 </a:t>
            </a:r>
          </a:p>
        </p:txBody>
      </p:sp>
      <p:sp>
        <p:nvSpPr>
          <p:cNvPr id="6" name="Прямоугольник 5"/>
          <p:cNvSpPr/>
          <p:nvPr/>
        </p:nvSpPr>
        <p:spPr>
          <a:xfrm>
            <a:off x="5435600" y="1222375"/>
            <a:ext cx="1584325" cy="9144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rPr>
              <a:t>Приказ от 30.12.2014 №504/934/</a:t>
            </a:r>
            <a:r>
              <a:rPr lang="ru-RU" b="1" dirty="0" err="1">
                <a:solidFill>
                  <a:schemeClr val="tx1"/>
                </a:solidFill>
              </a:rPr>
              <a:t>пр</a:t>
            </a:r>
            <a:r>
              <a:rPr lang="ru-RU" b="1" dirty="0">
                <a:solidFill>
                  <a:schemeClr val="tx1"/>
                </a:solidFill>
              </a:rPr>
              <a:t> </a:t>
            </a:r>
          </a:p>
        </p:txBody>
      </p:sp>
      <p:sp>
        <p:nvSpPr>
          <p:cNvPr id="7" name="Прямоугольник 6"/>
          <p:cNvSpPr/>
          <p:nvPr/>
        </p:nvSpPr>
        <p:spPr>
          <a:xfrm>
            <a:off x="434975" y="5661025"/>
            <a:ext cx="1522413" cy="9144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rPr>
              <a:t>Приказ от 02.03.2016 №77/120/</a:t>
            </a:r>
            <a:r>
              <a:rPr lang="ru-RU" b="1" dirty="0" err="1">
                <a:solidFill>
                  <a:schemeClr val="tx1"/>
                </a:solidFill>
              </a:rPr>
              <a:t>пр</a:t>
            </a:r>
            <a:r>
              <a:rPr lang="ru-RU" b="1" dirty="0">
                <a:solidFill>
                  <a:schemeClr val="tx1"/>
                </a:solidFill>
              </a:rPr>
              <a:t> </a:t>
            </a:r>
          </a:p>
        </p:txBody>
      </p:sp>
      <p:sp>
        <p:nvSpPr>
          <p:cNvPr id="9" name="Прямоугольник 8"/>
          <p:cNvSpPr/>
          <p:nvPr/>
        </p:nvSpPr>
        <p:spPr>
          <a:xfrm>
            <a:off x="434975" y="4554538"/>
            <a:ext cx="1522413" cy="9144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rPr>
              <a:t>Приказ от 23.03.2015 №86/201/</a:t>
            </a:r>
            <a:r>
              <a:rPr lang="ru-RU" b="1" dirty="0" err="1">
                <a:solidFill>
                  <a:schemeClr val="tx1"/>
                </a:solidFill>
              </a:rPr>
              <a:t>пр</a:t>
            </a:r>
            <a:r>
              <a:rPr lang="ru-RU" b="1" dirty="0">
                <a:solidFill>
                  <a:schemeClr val="tx1"/>
                </a:solidFill>
              </a:rPr>
              <a:t> </a:t>
            </a:r>
          </a:p>
        </p:txBody>
      </p:sp>
      <p:sp>
        <p:nvSpPr>
          <p:cNvPr id="10" name="Прямоугольник 9"/>
          <p:cNvSpPr/>
          <p:nvPr/>
        </p:nvSpPr>
        <p:spPr>
          <a:xfrm>
            <a:off x="3779838" y="1230313"/>
            <a:ext cx="1512887" cy="9144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rPr>
              <a:t>Приказ от 23.03.2015 №88/203/</a:t>
            </a:r>
            <a:r>
              <a:rPr lang="ru-RU" b="1" dirty="0" err="1">
                <a:solidFill>
                  <a:schemeClr val="tx1"/>
                </a:solidFill>
              </a:rPr>
              <a:t>пр</a:t>
            </a:r>
            <a:r>
              <a:rPr lang="ru-RU" b="1" dirty="0">
                <a:solidFill>
                  <a:schemeClr val="tx1"/>
                </a:solidFill>
              </a:rPr>
              <a:t> </a:t>
            </a:r>
          </a:p>
        </p:txBody>
      </p:sp>
      <p:sp>
        <p:nvSpPr>
          <p:cNvPr id="11" name="Прямоугольник 10"/>
          <p:cNvSpPr/>
          <p:nvPr/>
        </p:nvSpPr>
        <p:spPr>
          <a:xfrm>
            <a:off x="2124075" y="1243013"/>
            <a:ext cx="1465263" cy="9144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rPr>
              <a:t>Приказ от 23.03.2015 №87/202/</a:t>
            </a:r>
            <a:r>
              <a:rPr lang="ru-RU" b="1" dirty="0" err="1">
                <a:solidFill>
                  <a:schemeClr val="tx1"/>
                </a:solidFill>
              </a:rPr>
              <a:t>пр</a:t>
            </a:r>
            <a:r>
              <a:rPr lang="ru-RU" b="1" dirty="0">
                <a:solidFill>
                  <a:schemeClr val="tx1"/>
                </a:solidFill>
              </a:rPr>
              <a:t> </a:t>
            </a:r>
          </a:p>
        </p:txBody>
      </p:sp>
      <p:sp>
        <p:nvSpPr>
          <p:cNvPr id="12" name="Прямоугольник 11"/>
          <p:cNvSpPr/>
          <p:nvPr/>
        </p:nvSpPr>
        <p:spPr>
          <a:xfrm>
            <a:off x="433388" y="1243013"/>
            <a:ext cx="1524000" cy="9144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rPr>
              <a:t>Приказ от 29.02.2016 №74/114/</a:t>
            </a:r>
            <a:r>
              <a:rPr lang="ru-RU" b="1" dirty="0" err="1">
                <a:solidFill>
                  <a:schemeClr val="tx1"/>
                </a:solidFill>
              </a:rPr>
              <a:t>пр</a:t>
            </a:r>
            <a:endParaRPr lang="ru-RU" b="1" dirty="0">
              <a:solidFill>
                <a:schemeClr val="tx1"/>
              </a:solidFill>
            </a:endParaRPr>
          </a:p>
        </p:txBody>
      </p:sp>
      <p:sp>
        <p:nvSpPr>
          <p:cNvPr id="13" name="Прямоугольник 12"/>
          <p:cNvSpPr/>
          <p:nvPr/>
        </p:nvSpPr>
        <p:spPr>
          <a:xfrm>
            <a:off x="409575" y="2349500"/>
            <a:ext cx="1525588" cy="9144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rPr>
              <a:t>Приказ от 23.03.2015 №85/200/</a:t>
            </a:r>
            <a:r>
              <a:rPr lang="ru-RU" b="1" dirty="0" err="1">
                <a:solidFill>
                  <a:schemeClr val="tx1"/>
                </a:solidFill>
              </a:rPr>
              <a:t>пр</a:t>
            </a:r>
            <a:r>
              <a:rPr lang="ru-RU" b="1" dirty="0">
                <a:solidFill>
                  <a:schemeClr val="tx1"/>
                </a:solidFill>
              </a:rPr>
              <a:t> </a:t>
            </a:r>
          </a:p>
        </p:txBody>
      </p:sp>
      <p:sp>
        <p:nvSpPr>
          <p:cNvPr id="14" name="Прямоугольник 13"/>
          <p:cNvSpPr/>
          <p:nvPr/>
        </p:nvSpPr>
        <p:spPr>
          <a:xfrm>
            <a:off x="433388" y="3462338"/>
            <a:ext cx="1524000" cy="9144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rPr>
              <a:t>Приказ от 23.03.2015 № 89/204/</a:t>
            </a:r>
            <a:r>
              <a:rPr lang="ru-RU" b="1" dirty="0" err="1">
                <a:solidFill>
                  <a:schemeClr val="tx1"/>
                </a:solidFill>
              </a:rPr>
              <a:t>пр</a:t>
            </a:r>
            <a:r>
              <a:rPr lang="ru-RU" b="1" dirty="0">
                <a:solidFill>
                  <a:schemeClr val="tx1"/>
                </a:solidFill>
              </a:rPr>
              <a:t> </a:t>
            </a:r>
          </a:p>
        </p:txBody>
      </p:sp>
      <p:sp>
        <p:nvSpPr>
          <p:cNvPr id="15" name="Прямоугольник 14"/>
          <p:cNvSpPr/>
          <p:nvPr/>
        </p:nvSpPr>
        <p:spPr>
          <a:xfrm>
            <a:off x="7181850" y="1230313"/>
            <a:ext cx="1663700" cy="9144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rPr>
              <a:t>Приказ от 17.02.2016 № 53/82/</a:t>
            </a:r>
            <a:r>
              <a:rPr lang="ru-RU" b="1" dirty="0" err="1">
                <a:solidFill>
                  <a:schemeClr val="tx1"/>
                </a:solidFill>
              </a:rPr>
              <a:t>пр</a:t>
            </a:r>
            <a:r>
              <a:rPr lang="ru-RU" b="1" dirty="0">
                <a:solidFill>
                  <a:schemeClr val="tx1"/>
                </a:solidFill>
              </a:rPr>
              <a:t> </a:t>
            </a:r>
          </a:p>
        </p:txBody>
      </p:sp>
      <p:sp>
        <p:nvSpPr>
          <p:cNvPr id="16" name="Прямоугольник 15"/>
          <p:cNvSpPr/>
          <p:nvPr/>
        </p:nvSpPr>
        <p:spPr>
          <a:xfrm>
            <a:off x="7181850" y="2336800"/>
            <a:ext cx="1663700" cy="9144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rPr>
              <a:t>Приказ от 28.12.2015 № 589/944/</a:t>
            </a:r>
            <a:r>
              <a:rPr lang="ru-RU" b="1" dirty="0" err="1">
                <a:solidFill>
                  <a:schemeClr val="tx1"/>
                </a:solidFill>
              </a:rPr>
              <a:t>пр</a:t>
            </a:r>
            <a:endParaRPr lang="ru-RU" b="1" dirty="0">
              <a:solidFill>
                <a:schemeClr val="tx1"/>
              </a:solidFill>
            </a:endParaRPr>
          </a:p>
        </p:txBody>
      </p:sp>
      <p:sp>
        <p:nvSpPr>
          <p:cNvPr id="17" name="Прямоугольник 16"/>
          <p:cNvSpPr/>
          <p:nvPr/>
        </p:nvSpPr>
        <p:spPr>
          <a:xfrm>
            <a:off x="7162800" y="4554538"/>
            <a:ext cx="1663700" cy="9144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rPr>
              <a:t>Приказ от 24.08.2015 №311/612/</a:t>
            </a:r>
            <a:r>
              <a:rPr lang="ru-RU" b="1" dirty="0" err="1">
                <a:solidFill>
                  <a:schemeClr val="tx1"/>
                </a:solidFill>
              </a:rPr>
              <a:t>пр</a:t>
            </a:r>
            <a:r>
              <a:rPr lang="ru-RU" b="1" dirty="0">
                <a:solidFill>
                  <a:schemeClr val="tx1"/>
                </a:solidFill>
              </a:rPr>
              <a:t> </a:t>
            </a:r>
          </a:p>
        </p:txBody>
      </p:sp>
      <p:sp>
        <p:nvSpPr>
          <p:cNvPr id="18" name="Прямоугольник 17"/>
          <p:cNvSpPr/>
          <p:nvPr/>
        </p:nvSpPr>
        <p:spPr>
          <a:xfrm>
            <a:off x="2339975" y="5661025"/>
            <a:ext cx="2087563" cy="9144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rPr>
              <a:t>Приказ от 09.10.2015 № 393/731/</a:t>
            </a:r>
            <a:r>
              <a:rPr lang="ru-RU" b="1" dirty="0" err="1">
                <a:solidFill>
                  <a:schemeClr val="tx1"/>
                </a:solidFill>
              </a:rPr>
              <a:t>пр</a:t>
            </a:r>
            <a:r>
              <a:rPr lang="ru-RU" b="1" dirty="0">
                <a:solidFill>
                  <a:schemeClr val="tx1"/>
                </a:solidFill>
              </a:rPr>
              <a:t> </a:t>
            </a:r>
          </a:p>
        </p:txBody>
      </p:sp>
      <p:sp>
        <p:nvSpPr>
          <p:cNvPr id="19" name="Прямоугольник 18"/>
          <p:cNvSpPr/>
          <p:nvPr/>
        </p:nvSpPr>
        <p:spPr>
          <a:xfrm>
            <a:off x="7181850" y="3462338"/>
            <a:ext cx="1663700" cy="9144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rPr>
              <a:t>Приказ от 17.11.2015 № 455/825/</a:t>
            </a:r>
            <a:r>
              <a:rPr lang="ru-RU" b="1" dirty="0" err="1">
                <a:solidFill>
                  <a:schemeClr val="tx1"/>
                </a:solidFill>
              </a:rPr>
              <a:t>пр</a:t>
            </a:r>
            <a:endParaRPr lang="ru-RU" b="1" dirty="0">
              <a:solidFill>
                <a:schemeClr val="tx1"/>
              </a:solidFill>
            </a:endParaRPr>
          </a:p>
        </p:txBody>
      </p:sp>
      <p:sp>
        <p:nvSpPr>
          <p:cNvPr id="20" name="Прямоугольник 19"/>
          <p:cNvSpPr/>
          <p:nvPr/>
        </p:nvSpPr>
        <p:spPr>
          <a:xfrm>
            <a:off x="7181850" y="5661025"/>
            <a:ext cx="1663700" cy="9144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rPr>
              <a:t>Приказ от 28.01.2016 № 18/34/</a:t>
            </a:r>
            <a:r>
              <a:rPr lang="ru-RU" b="1" dirty="0" err="1">
                <a:solidFill>
                  <a:schemeClr val="tx1"/>
                </a:solidFill>
              </a:rPr>
              <a:t>пр</a:t>
            </a:r>
            <a:r>
              <a:rPr lang="ru-RU" b="1" dirty="0">
                <a:solidFill>
                  <a:schemeClr val="tx1"/>
                </a:solidFill>
              </a:rPr>
              <a:t> </a:t>
            </a:r>
          </a:p>
        </p:txBody>
      </p:sp>
      <p:sp>
        <p:nvSpPr>
          <p:cNvPr id="21" name="Прямоугольник 20"/>
          <p:cNvSpPr/>
          <p:nvPr/>
        </p:nvSpPr>
        <p:spPr>
          <a:xfrm>
            <a:off x="4786313" y="5661025"/>
            <a:ext cx="2017712" cy="9144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rPr>
              <a:t>Приказ от 29.09.2015 № 368/691/</a:t>
            </a:r>
            <a:r>
              <a:rPr lang="ru-RU" b="1" dirty="0" err="1">
                <a:solidFill>
                  <a:schemeClr val="tx1"/>
                </a:solidFill>
              </a:rPr>
              <a:t>пр</a:t>
            </a:r>
            <a:r>
              <a:rPr lang="ru-RU" b="1" dirty="0">
                <a:solidFill>
                  <a:schemeClr val="tx1"/>
                </a:solidFill>
              </a:rPr>
              <a:t> </a:t>
            </a:r>
          </a:p>
        </p:txBody>
      </p:sp>
      <p:sp>
        <p:nvSpPr>
          <p:cNvPr id="4" name="Прямоугольник 3"/>
          <p:cNvSpPr/>
          <p:nvPr/>
        </p:nvSpPr>
        <p:spPr>
          <a:xfrm>
            <a:off x="1112015" y="869951"/>
            <a:ext cx="7056437" cy="285750"/>
          </a:xfrm>
          <a:prstGeom prst="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rPr>
              <a:t>Нормативная база ГИС ЖКХ</a:t>
            </a:r>
          </a:p>
        </p:txBody>
      </p:sp>
      <p:sp>
        <p:nvSpPr>
          <p:cNvPr id="23" name="Прямоугольник 22"/>
          <p:cNvSpPr/>
          <p:nvPr/>
        </p:nvSpPr>
        <p:spPr>
          <a:xfrm>
            <a:off x="8388350" y="130970"/>
            <a:ext cx="648146" cy="644368"/>
          </a:xfrm>
          <a:prstGeom prst="rect">
            <a:avLst/>
          </a:prstGeom>
          <a:solidFill>
            <a:srgbClr val="96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bg1"/>
                </a:solidFill>
                <a:latin typeface="Times New Roman" panose="02020603050405020304" pitchFamily="18" charset="0"/>
                <a:cs typeface="Times New Roman" panose="02020603050405020304" pitchFamily="18" charset="0"/>
              </a:rPr>
              <a:t>3</a:t>
            </a:r>
            <a:endParaRPr lang="ru-RU" sz="32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Заголовок 1"/>
          <p:cNvSpPr txBox="1">
            <a:spLocks/>
          </p:cNvSpPr>
          <p:nvPr/>
        </p:nvSpPr>
        <p:spPr>
          <a:xfrm>
            <a:off x="960438" y="109538"/>
            <a:ext cx="7355978" cy="583158"/>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anchor="ctr">
            <a:noAutofit/>
          </a:bodyPr>
          <a:lstStyle/>
          <a:p>
            <a:pPr lvl="0" algn="ctr" eaLnBrk="1" hangingPunct="1">
              <a:defRPr/>
            </a:pPr>
            <a:r>
              <a:rPr lang="ru-RU" sz="2000" dirty="0">
                <a:solidFill>
                  <a:srgbClr val="FFFFFF"/>
                </a:solidFill>
                <a:latin typeface="Times New Roman" panose="02020603050405020304" pitchFamily="18" charset="0"/>
                <a:cs typeface="Times New Roman" panose="02020603050405020304" pitchFamily="18" charset="0"/>
              </a:rPr>
              <a:t>Главное управление Московской области </a:t>
            </a:r>
            <a:r>
              <a:rPr lang="ru-RU" sz="2000" dirty="0" smtClean="0">
                <a:solidFill>
                  <a:srgbClr val="FFFFFF"/>
                </a:solidFill>
                <a:latin typeface="Times New Roman" panose="02020603050405020304" pitchFamily="18" charset="0"/>
                <a:cs typeface="Times New Roman" panose="02020603050405020304" pitchFamily="18" charset="0"/>
              </a:rPr>
              <a:t>                       «</a:t>
            </a:r>
            <a:r>
              <a:rPr lang="ru-RU" sz="2000" dirty="0">
                <a:solidFill>
                  <a:srgbClr val="FFFFFF"/>
                </a:solidFill>
                <a:latin typeface="Times New Roman" panose="02020603050405020304" pitchFamily="18" charset="0"/>
                <a:cs typeface="Times New Roman" panose="02020603050405020304" pitchFamily="18" charset="0"/>
              </a:rPr>
              <a:t>Государственная инспекция Московской области» </a:t>
            </a:r>
          </a:p>
        </p:txBody>
      </p:sp>
      <p:pic>
        <p:nvPicPr>
          <p:cNvPr id="10244" name="Picture 4" descr="http://gorod-scherbinka.ru/files/avatar_bbe83cff2617a1d83e38fe3654a07cf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66675"/>
            <a:ext cx="642937"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Скругленный прямоугольник 6"/>
          <p:cNvSpPr/>
          <p:nvPr/>
        </p:nvSpPr>
        <p:spPr>
          <a:xfrm>
            <a:off x="333573" y="775792"/>
            <a:ext cx="8564885" cy="6082208"/>
          </a:xfrm>
          <a:prstGeom prst="roundRect">
            <a:avLst/>
          </a:prstGeom>
          <a:solidFill>
            <a:schemeClr val="bg1">
              <a:lumMod val="75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180975" algn="ctr">
              <a:defRPr/>
            </a:pPr>
            <a:r>
              <a:rPr lang="ru-RU" sz="1500" b="1" dirty="0" smtClean="0">
                <a:solidFill>
                  <a:srgbClr val="FF0000"/>
                </a:solidFill>
                <a:latin typeface="Times New Roman" panose="02020603050405020304" pitchFamily="18" charset="0"/>
                <a:cs typeface="Times New Roman" panose="02020603050405020304" pitchFamily="18" charset="0"/>
              </a:rPr>
              <a:t>КОНТРОЛЬНЫЕ СРОКИ:</a:t>
            </a:r>
          </a:p>
          <a:p>
            <a:pPr indent="180975">
              <a:defRPr/>
            </a:pPr>
            <a:r>
              <a:rPr lang="ru-RU" sz="1500" b="1" dirty="0" smtClean="0">
                <a:solidFill>
                  <a:srgbClr val="FF0000"/>
                </a:solidFill>
                <a:latin typeface="Times New Roman" panose="02020603050405020304" pitchFamily="18" charset="0"/>
                <a:cs typeface="Times New Roman" panose="02020603050405020304" pitchFamily="18" charset="0"/>
              </a:rPr>
              <a:t>1 </a:t>
            </a:r>
            <a:r>
              <a:rPr lang="ru-RU" sz="1500" b="1" dirty="0">
                <a:solidFill>
                  <a:srgbClr val="FF0000"/>
                </a:solidFill>
                <a:latin typeface="Times New Roman" panose="02020603050405020304" pitchFamily="18" charset="0"/>
                <a:cs typeface="Times New Roman" panose="02020603050405020304" pitchFamily="18" charset="0"/>
              </a:rPr>
              <a:t>марта 2015 года </a:t>
            </a:r>
            <a:r>
              <a:rPr lang="ru-RU" sz="1500" b="1" dirty="0">
                <a:solidFill>
                  <a:schemeClr val="tx1"/>
                </a:solidFill>
                <a:latin typeface="Times New Roman" panose="02020603050405020304" pitchFamily="18" charset="0"/>
                <a:cs typeface="Times New Roman" panose="02020603050405020304" pitchFamily="18" charset="0"/>
              </a:rPr>
              <a:t>— </a:t>
            </a:r>
            <a:r>
              <a:rPr lang="ru-RU" sz="1400" b="1" dirty="0">
                <a:solidFill>
                  <a:schemeClr val="tx1"/>
                </a:solidFill>
                <a:latin typeface="Times New Roman" panose="02020603050405020304" pitchFamily="18" charset="0"/>
                <a:cs typeface="Times New Roman" panose="02020603050405020304" pitchFamily="18" charset="0"/>
              </a:rPr>
              <a:t>федеральные органы исполнительной власти и государственные внебюджетные фонды обязаны размещать в системе информацию, подлежащую обязательному размещению в системе, в соответствии с 209-ФЗ</a:t>
            </a:r>
          </a:p>
          <a:p>
            <a:pPr indent="180975">
              <a:defRPr/>
            </a:pPr>
            <a:endParaRPr lang="ru-RU" sz="800" b="1" dirty="0">
              <a:solidFill>
                <a:schemeClr val="tx1"/>
              </a:solidFill>
              <a:latin typeface="Times New Roman" panose="02020603050405020304" pitchFamily="18" charset="0"/>
              <a:cs typeface="Times New Roman" panose="02020603050405020304" pitchFamily="18" charset="0"/>
            </a:endParaRPr>
          </a:p>
          <a:p>
            <a:pPr indent="180975">
              <a:defRPr/>
            </a:pPr>
            <a:r>
              <a:rPr lang="ru-RU" sz="1500" b="1" dirty="0">
                <a:solidFill>
                  <a:srgbClr val="FF0000"/>
                </a:solidFill>
                <a:latin typeface="Times New Roman" panose="02020603050405020304" pitchFamily="18" charset="0"/>
                <a:cs typeface="Times New Roman" panose="02020603050405020304" pitchFamily="18" charset="0"/>
              </a:rPr>
              <a:t>1 февраля 2016 года </a:t>
            </a:r>
            <a:r>
              <a:rPr lang="ru-RU" sz="1500" b="1" dirty="0">
                <a:solidFill>
                  <a:schemeClr val="tx1"/>
                </a:solidFill>
                <a:latin typeface="Times New Roman" panose="02020603050405020304" pitchFamily="18" charset="0"/>
                <a:cs typeface="Times New Roman" panose="02020603050405020304" pitchFamily="18" charset="0"/>
              </a:rPr>
              <a:t>— </a:t>
            </a:r>
            <a:r>
              <a:rPr lang="ru-RU" sz="1400" b="1" dirty="0">
                <a:solidFill>
                  <a:schemeClr val="tx1"/>
                </a:solidFill>
                <a:latin typeface="Times New Roman" panose="02020603050405020304" pitchFamily="18" charset="0"/>
                <a:cs typeface="Times New Roman" panose="02020603050405020304" pitchFamily="18" charset="0"/>
              </a:rPr>
              <a:t>оператор системы обязан обеспечить возможность приема системой информации, в том числе из иных информационных систем.</a:t>
            </a:r>
          </a:p>
          <a:p>
            <a:pPr indent="180975">
              <a:defRPr/>
            </a:pPr>
            <a:r>
              <a:rPr lang="ru-RU" sz="1500" b="1" dirty="0" smtClean="0">
                <a:solidFill>
                  <a:srgbClr val="FF0000"/>
                </a:solidFill>
                <a:latin typeface="Times New Roman" panose="02020603050405020304" pitchFamily="18" charset="0"/>
                <a:cs typeface="Times New Roman" panose="02020603050405020304" pitchFamily="18" charset="0"/>
              </a:rPr>
              <a:t>1 </a:t>
            </a:r>
            <a:r>
              <a:rPr lang="ru-RU" sz="1500" b="1" dirty="0">
                <a:solidFill>
                  <a:srgbClr val="FF0000"/>
                </a:solidFill>
                <a:latin typeface="Times New Roman" panose="02020603050405020304" pitchFamily="18" charset="0"/>
                <a:cs typeface="Times New Roman" panose="02020603050405020304" pitchFamily="18" charset="0"/>
              </a:rPr>
              <a:t>февраля 2016 года </a:t>
            </a:r>
            <a:r>
              <a:rPr lang="ru-RU" sz="1500" b="1" dirty="0">
                <a:solidFill>
                  <a:schemeClr val="tx1"/>
                </a:solidFill>
                <a:latin typeface="Times New Roman" panose="02020603050405020304" pitchFamily="18" charset="0"/>
                <a:cs typeface="Times New Roman" panose="02020603050405020304" pitchFamily="18" charset="0"/>
              </a:rPr>
              <a:t>— </a:t>
            </a:r>
            <a:r>
              <a:rPr lang="ru-RU" sz="1400" b="1" dirty="0">
                <a:solidFill>
                  <a:schemeClr val="tx1"/>
                </a:solidFill>
                <a:latin typeface="Times New Roman" panose="02020603050405020304" pitchFamily="18" charset="0"/>
                <a:cs typeface="Times New Roman" panose="02020603050405020304" pitchFamily="18" charset="0"/>
              </a:rPr>
              <a:t>органы государственной власти субъектов Российской Федерации и органы местного самоуправления обязаны обеспечить возможность передачи в автоматизированном режиме информации, содержащейся в государственных и муниципальных информационных системах, действующих на территориях субъектов Российской Федерации и муниципальных образований, в систему.</a:t>
            </a:r>
          </a:p>
          <a:p>
            <a:pPr indent="180975">
              <a:defRPr/>
            </a:pPr>
            <a:endParaRPr lang="ru-RU" sz="800" b="1" dirty="0">
              <a:solidFill>
                <a:schemeClr val="tx1"/>
              </a:solidFill>
              <a:latin typeface="Times New Roman" panose="02020603050405020304" pitchFamily="18" charset="0"/>
              <a:cs typeface="Times New Roman" panose="02020603050405020304" pitchFamily="18" charset="0"/>
            </a:endParaRPr>
          </a:p>
          <a:p>
            <a:pPr indent="180975">
              <a:defRPr/>
            </a:pPr>
            <a:r>
              <a:rPr lang="ru-RU" sz="1500" b="1" dirty="0">
                <a:solidFill>
                  <a:srgbClr val="FF0000"/>
                </a:solidFill>
                <a:latin typeface="Times New Roman" panose="02020603050405020304" pitchFamily="18" charset="0"/>
                <a:cs typeface="Times New Roman" panose="02020603050405020304" pitchFamily="18" charset="0"/>
              </a:rPr>
              <a:t>1 июля 2016 года </a:t>
            </a:r>
            <a:r>
              <a:rPr lang="ru-RU" sz="1500" b="1" dirty="0">
                <a:solidFill>
                  <a:schemeClr val="tx1"/>
                </a:solidFill>
                <a:latin typeface="Times New Roman" panose="02020603050405020304" pitchFamily="18" charset="0"/>
                <a:cs typeface="Times New Roman" panose="02020603050405020304" pitchFamily="18" charset="0"/>
              </a:rPr>
              <a:t>— </a:t>
            </a:r>
            <a:r>
              <a:rPr lang="ru-RU" sz="1400" b="1" dirty="0">
                <a:solidFill>
                  <a:schemeClr val="tx1"/>
                </a:solidFill>
                <a:latin typeface="Times New Roman" panose="02020603050405020304" pitchFamily="18" charset="0"/>
                <a:cs typeface="Times New Roman" panose="02020603050405020304" pitchFamily="18" charset="0"/>
              </a:rPr>
              <a:t>поставщики информации обязаны размещать в системе информацию, предусмотренную 209-ФЗ, в </a:t>
            </a:r>
            <a:r>
              <a:rPr lang="ru-RU" sz="1400" b="1" dirty="0" err="1">
                <a:solidFill>
                  <a:schemeClr val="tx1"/>
                </a:solidFill>
                <a:latin typeface="Times New Roman" panose="02020603050405020304" pitchFamily="18" charset="0"/>
                <a:cs typeface="Times New Roman" panose="02020603050405020304" pitchFamily="18" charset="0"/>
              </a:rPr>
              <a:t>т.ч</a:t>
            </a:r>
            <a:r>
              <a:rPr lang="ru-RU" sz="1400" b="1" dirty="0">
                <a:solidFill>
                  <a:schemeClr val="tx1"/>
                </a:solidFill>
                <a:latin typeface="Times New Roman" panose="02020603050405020304" pitchFamily="18" charset="0"/>
                <a:cs typeface="Times New Roman" panose="02020603050405020304" pitchFamily="18" charset="0"/>
              </a:rPr>
              <a:t>. Приказом </a:t>
            </a:r>
            <a:r>
              <a:rPr lang="ru-RU" sz="1400" b="1" dirty="0" err="1">
                <a:solidFill>
                  <a:schemeClr val="tx1"/>
                </a:solidFill>
                <a:latin typeface="Times New Roman" panose="02020603050405020304" pitchFamily="18" charset="0"/>
                <a:cs typeface="Times New Roman" panose="02020603050405020304" pitchFamily="18" charset="0"/>
              </a:rPr>
              <a:t>Минкомсвязи</a:t>
            </a:r>
            <a:r>
              <a:rPr lang="ru-RU" sz="1400" b="1" dirty="0">
                <a:solidFill>
                  <a:schemeClr val="tx1"/>
                </a:solidFill>
                <a:latin typeface="Times New Roman" panose="02020603050405020304" pitchFamily="18" charset="0"/>
                <a:cs typeface="Times New Roman" panose="02020603050405020304" pitchFamily="18" charset="0"/>
              </a:rPr>
              <a:t> РФ, Минстроя РФ N 368/691/пр. от 29.09.2015 г. (лицам, управляющим МКД, необходимо зарегистрироваться в ГИС ЖКХ, разместить сведения о МКД: адрес МКД , дату и номер договора управления, дату начала управления МКД, дату окончания осуществления обязанностей по управлению, дату расторжения договора управления, основание заключения (расторжения) договора управления, а также электронные образы протокола общего собрания собственников по выбору способа управления, протокола конкурса по отбору УК, договора управления, документа об изменении, прекращении и расторжении договора управления).</a:t>
            </a:r>
          </a:p>
          <a:p>
            <a:pPr indent="180975">
              <a:defRPr/>
            </a:pPr>
            <a:endParaRPr lang="ru-RU" sz="800" b="1" dirty="0">
              <a:solidFill>
                <a:schemeClr val="tx1"/>
              </a:solidFill>
              <a:latin typeface="Times New Roman" panose="02020603050405020304" pitchFamily="18" charset="0"/>
              <a:cs typeface="Times New Roman" panose="02020603050405020304" pitchFamily="18" charset="0"/>
            </a:endParaRPr>
          </a:p>
          <a:p>
            <a:pPr indent="180975">
              <a:defRPr/>
            </a:pPr>
            <a:r>
              <a:rPr lang="ru-RU" sz="1500" b="1" dirty="0">
                <a:solidFill>
                  <a:srgbClr val="FF0000"/>
                </a:solidFill>
                <a:latin typeface="Times New Roman" panose="02020603050405020304" pitchFamily="18" charset="0"/>
                <a:cs typeface="Times New Roman" panose="02020603050405020304" pitchFamily="18" charset="0"/>
              </a:rPr>
              <a:t>1 января 2017 года </a:t>
            </a:r>
            <a:r>
              <a:rPr lang="ru-RU" sz="1500" b="1" dirty="0">
                <a:solidFill>
                  <a:schemeClr val="tx1"/>
                </a:solidFill>
                <a:latin typeface="Times New Roman" panose="02020603050405020304" pitchFamily="18" charset="0"/>
                <a:cs typeface="Times New Roman" panose="02020603050405020304" pitchFamily="18" charset="0"/>
              </a:rPr>
              <a:t>— </a:t>
            </a:r>
            <a:r>
              <a:rPr lang="ru-RU" sz="1400" b="1" dirty="0">
                <a:solidFill>
                  <a:schemeClr val="tx1"/>
                </a:solidFill>
                <a:latin typeface="Times New Roman" panose="02020603050405020304" pitchFamily="18" charset="0"/>
                <a:cs typeface="Times New Roman" panose="02020603050405020304" pitchFamily="18" charset="0"/>
              </a:rPr>
              <a:t>в случае, если в системе не размещена информация о размере платы, подлежащей внесению потребителем за жилое помещение и коммунальные услуги, либо размещена информация, которая не соответствует платежному документу, представленному потребителю на бумажном носителе, платежный документ считается не представленным в </a:t>
            </a:r>
            <a:r>
              <a:rPr lang="ru-RU" sz="1400" b="1" dirty="0" smtClean="0">
                <a:solidFill>
                  <a:schemeClr val="tx1"/>
                </a:solidFill>
                <a:latin typeface="Times New Roman" panose="02020603050405020304" pitchFamily="18" charset="0"/>
                <a:cs typeface="Times New Roman" panose="02020603050405020304" pitchFamily="18" charset="0"/>
              </a:rPr>
              <a:t>     соответствии </a:t>
            </a:r>
            <a:r>
              <a:rPr lang="ru-RU" sz="1400" b="1" dirty="0">
                <a:solidFill>
                  <a:schemeClr val="tx1"/>
                </a:solidFill>
                <a:latin typeface="Times New Roman" panose="02020603050405020304" pitchFamily="18" charset="0"/>
                <a:cs typeface="Times New Roman" panose="02020603050405020304" pitchFamily="18" charset="0"/>
              </a:rPr>
              <a:t>с требованиями законодательства РФ (209-ФЗ</a:t>
            </a:r>
            <a:r>
              <a:rPr lang="ru-RU" sz="1400" b="1" dirty="0" smtClean="0">
                <a:solidFill>
                  <a:schemeClr val="tx1"/>
                </a:solidFill>
                <a:latin typeface="Times New Roman" panose="02020603050405020304" pitchFamily="18" charset="0"/>
                <a:cs typeface="Times New Roman" panose="02020603050405020304" pitchFamily="18" charset="0"/>
              </a:rPr>
              <a:t>).</a:t>
            </a:r>
            <a:endParaRPr lang="ru-RU" sz="1400" b="1" dirty="0">
              <a:solidFill>
                <a:schemeClr val="tx1"/>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8460432" y="116632"/>
            <a:ext cx="576139" cy="666254"/>
          </a:xfrm>
          <a:prstGeom prst="rect">
            <a:avLst/>
          </a:prstGeom>
          <a:solidFill>
            <a:srgbClr val="96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atin typeface="Times New Roman" panose="02020603050405020304" pitchFamily="18" charset="0"/>
                <a:cs typeface="Times New Roman" panose="02020603050405020304" pitchFamily="18" charset="0"/>
              </a:rPr>
              <a:t>4</a:t>
            </a:r>
            <a:endParaRPr lang="ru-RU" sz="32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9050"/>
            <a:ext cx="639762" cy="85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967346" y="127980"/>
            <a:ext cx="7272807" cy="65468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eaLnBrk="1" hangingPunct="1">
              <a:defRPr/>
            </a:pPr>
            <a:r>
              <a:rPr lang="ru-RU" sz="2000" dirty="0">
                <a:solidFill>
                  <a:srgbClr val="FFFFFF"/>
                </a:solidFill>
                <a:latin typeface="Times New Roman" panose="02020603050405020304" pitchFamily="18" charset="0"/>
                <a:cs typeface="Times New Roman" panose="02020603050405020304" pitchFamily="18" charset="0"/>
              </a:rPr>
              <a:t>Главное управление Московской области </a:t>
            </a:r>
          </a:p>
          <a:p>
            <a:pPr lvl="0" algn="ctr" eaLnBrk="1" hangingPunct="1">
              <a:defRPr/>
            </a:pPr>
            <a:r>
              <a:rPr lang="ru-RU" sz="2000" dirty="0">
                <a:solidFill>
                  <a:srgbClr val="FFFFFF"/>
                </a:solidFill>
                <a:latin typeface="Times New Roman" panose="02020603050405020304" pitchFamily="18" charset="0"/>
                <a:cs typeface="Times New Roman" panose="02020603050405020304" pitchFamily="18" charset="0"/>
              </a:rPr>
              <a:t>«Государственная инспекция Московской области» </a:t>
            </a:r>
          </a:p>
        </p:txBody>
      </p:sp>
      <p:sp>
        <p:nvSpPr>
          <p:cNvPr id="3" name="Прямоугольник 2"/>
          <p:cNvSpPr/>
          <p:nvPr/>
        </p:nvSpPr>
        <p:spPr>
          <a:xfrm>
            <a:off x="8388349" y="127980"/>
            <a:ext cx="602690" cy="635633"/>
          </a:xfrm>
          <a:prstGeom prst="rect">
            <a:avLst/>
          </a:prstGeom>
          <a:solidFill>
            <a:srgbClr val="96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3200" b="1" dirty="0">
                <a:solidFill>
                  <a:prstClr val="white"/>
                </a:solidFill>
                <a:latin typeface="Times New Roman" panose="02020603050405020304" pitchFamily="18" charset="0"/>
                <a:cs typeface="Times New Roman" panose="02020603050405020304" pitchFamily="18" charset="0"/>
              </a:rPr>
              <a:t>5</a:t>
            </a:r>
          </a:p>
        </p:txBody>
      </p:sp>
      <p:sp>
        <p:nvSpPr>
          <p:cNvPr id="4" name="Прямоугольник 3"/>
          <p:cNvSpPr/>
          <p:nvPr/>
        </p:nvSpPr>
        <p:spPr>
          <a:xfrm>
            <a:off x="309016" y="1628800"/>
            <a:ext cx="7431335" cy="817612"/>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900" b="1" dirty="0" smtClean="0">
                <a:solidFill>
                  <a:prstClr val="black"/>
                </a:solidFill>
                <a:latin typeface="Times New Roman" panose="02020603050405020304" pitchFamily="18" charset="0"/>
                <a:cs typeface="Times New Roman" panose="02020603050405020304" pitchFamily="18" charset="0"/>
              </a:rPr>
              <a:t>Федеральные органы </a:t>
            </a:r>
            <a:r>
              <a:rPr lang="ru-RU" sz="1900" b="1" dirty="0">
                <a:solidFill>
                  <a:prstClr val="black"/>
                </a:solidFill>
                <a:latin typeface="Times New Roman" panose="02020603050405020304" pitchFamily="18" charset="0"/>
                <a:cs typeface="Times New Roman" panose="02020603050405020304" pitchFamily="18" charset="0"/>
              </a:rPr>
              <a:t>исполнительной </a:t>
            </a:r>
            <a:r>
              <a:rPr lang="ru-RU" sz="1900" b="1" dirty="0" smtClean="0">
                <a:solidFill>
                  <a:prstClr val="black"/>
                </a:solidFill>
                <a:latin typeface="Times New Roman" panose="02020603050405020304" pitchFamily="18" charset="0"/>
                <a:cs typeface="Times New Roman" panose="02020603050405020304" pitchFamily="18" charset="0"/>
              </a:rPr>
              <a:t>власти, органы государственной </a:t>
            </a:r>
            <a:r>
              <a:rPr lang="ru-RU" sz="1900" b="1" smtClean="0">
                <a:solidFill>
                  <a:prstClr val="black"/>
                </a:solidFill>
                <a:latin typeface="Times New Roman" panose="02020603050405020304" pitchFamily="18" charset="0"/>
                <a:cs typeface="Times New Roman" panose="02020603050405020304" pitchFamily="18" charset="0"/>
              </a:rPr>
              <a:t>власти субъекта </a:t>
            </a:r>
            <a:r>
              <a:rPr lang="ru-RU" sz="1900" b="1" dirty="0" smtClean="0">
                <a:solidFill>
                  <a:prstClr val="black"/>
                </a:solidFill>
                <a:latin typeface="Times New Roman" panose="02020603050405020304" pitchFamily="18" charset="0"/>
                <a:cs typeface="Times New Roman" panose="02020603050405020304" pitchFamily="18" charset="0"/>
              </a:rPr>
              <a:t>РФ, органы </a:t>
            </a:r>
            <a:r>
              <a:rPr lang="ru-RU" sz="1900" b="1" dirty="0" err="1" smtClean="0">
                <a:solidFill>
                  <a:prstClr val="black"/>
                </a:solidFill>
                <a:latin typeface="Times New Roman" panose="02020603050405020304" pitchFamily="18" charset="0"/>
                <a:cs typeface="Times New Roman" panose="02020603050405020304" pitchFamily="18" charset="0"/>
              </a:rPr>
              <a:t>Госжилнадзора</a:t>
            </a:r>
            <a:r>
              <a:rPr lang="ru-RU" sz="1900" b="1" dirty="0" smtClean="0">
                <a:solidFill>
                  <a:prstClr val="black"/>
                </a:solidFill>
                <a:latin typeface="Times New Roman" panose="02020603050405020304" pitchFamily="18" charset="0"/>
                <a:cs typeface="Times New Roman" panose="02020603050405020304" pitchFamily="18" charset="0"/>
              </a:rPr>
              <a:t>  </a:t>
            </a:r>
            <a:endParaRPr lang="ru-RU" sz="1900" b="1" dirty="0">
              <a:solidFill>
                <a:prstClr val="black"/>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323850" y="2636912"/>
            <a:ext cx="4320158" cy="81748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900" b="1" dirty="0">
                <a:solidFill>
                  <a:prstClr val="black"/>
                </a:solidFill>
                <a:latin typeface="Times New Roman" panose="02020603050405020304" pitchFamily="18" charset="0"/>
                <a:cs typeface="Times New Roman" panose="02020603050405020304" pitchFamily="18" charset="0"/>
              </a:rPr>
              <a:t>Органы местного </a:t>
            </a:r>
            <a:r>
              <a:rPr lang="ru-RU" sz="1900" b="1" dirty="0" smtClean="0">
                <a:solidFill>
                  <a:prstClr val="black"/>
                </a:solidFill>
                <a:latin typeface="Times New Roman" panose="02020603050405020304" pitchFamily="18" charset="0"/>
                <a:cs typeface="Times New Roman" panose="02020603050405020304" pitchFamily="18" charset="0"/>
              </a:rPr>
              <a:t>самоуправления, органы муниципального жилищного контроля </a:t>
            </a:r>
            <a:endParaRPr lang="ru-RU" sz="1900" b="1" dirty="0">
              <a:solidFill>
                <a:prstClr val="black"/>
              </a:solidFill>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323850" y="3657600"/>
            <a:ext cx="3806825" cy="1355725"/>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b="1" dirty="0" smtClean="0">
                <a:solidFill>
                  <a:srgbClr val="E4E9EF">
                    <a:lumMod val="10000"/>
                  </a:srgbClr>
                </a:solidFill>
                <a:latin typeface="Times New Roman" panose="02020603050405020304" pitchFamily="18" charset="0"/>
                <a:cs typeface="Times New Roman" panose="02020603050405020304" pitchFamily="18" charset="0"/>
              </a:rPr>
              <a:t>Управляющие компании, ТСЖ, ЖСК, ТСН, ЖК и иные специализированные кооперативы</a:t>
            </a:r>
            <a:endParaRPr lang="ru-RU" sz="2000" b="1" dirty="0">
              <a:solidFill>
                <a:srgbClr val="E4E9EF">
                  <a:lumMod val="10000"/>
                </a:srgbClr>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819150" y="5357813"/>
            <a:ext cx="7539038" cy="115252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latin typeface="Times New Roman" panose="02020603050405020304" pitchFamily="18" charset="0"/>
                <a:cs typeface="Times New Roman" panose="02020603050405020304" pitchFamily="18" charset="0"/>
              </a:rPr>
              <a:t>Иные лица, которые обязаны в соответствии с указанным Федеральным законом, другими федеральными законами и иными нормативными правовыми актами Российской Федерации размещать информацию в системе.</a:t>
            </a:r>
          </a:p>
        </p:txBody>
      </p:sp>
      <p:pic>
        <p:nvPicPr>
          <p:cNvPr id="12297" name="Picture 15" descr="C:\Users\Larisa\Pictures\ГИС ЖКХ\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9000" y="2481263"/>
            <a:ext cx="4005263"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p:cNvSpPr/>
          <p:nvPr/>
        </p:nvSpPr>
        <p:spPr>
          <a:xfrm>
            <a:off x="179388" y="944105"/>
            <a:ext cx="8811651" cy="34020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b="1" dirty="0">
                <a:solidFill>
                  <a:prstClr val="white"/>
                </a:solidFill>
                <a:latin typeface="Times New Roman" panose="02020603050405020304" pitchFamily="18" charset="0"/>
                <a:cs typeface="Times New Roman" panose="02020603050405020304" pitchFamily="18" charset="0"/>
              </a:rPr>
              <a:t>ПОСТАВЩИКИ ИНФОРМАЦИИ В ГИС ЖКХ</a:t>
            </a:r>
          </a:p>
        </p:txBody>
      </p:sp>
      <p:sp>
        <p:nvSpPr>
          <p:cNvPr id="7" name="Стрелка вниз 6"/>
          <p:cNvSpPr/>
          <p:nvPr/>
        </p:nvSpPr>
        <p:spPr>
          <a:xfrm>
            <a:off x="967346" y="1319164"/>
            <a:ext cx="504056" cy="3082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низ 9"/>
          <p:cNvSpPr/>
          <p:nvPr/>
        </p:nvSpPr>
        <p:spPr>
          <a:xfrm>
            <a:off x="3782367" y="1260896"/>
            <a:ext cx="484632" cy="3548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низ 10"/>
          <p:cNvSpPr/>
          <p:nvPr/>
        </p:nvSpPr>
        <p:spPr>
          <a:xfrm>
            <a:off x="6525741" y="1319164"/>
            <a:ext cx="484632" cy="3061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Заголовок 1"/>
          <p:cNvSpPr txBox="1">
            <a:spLocks/>
          </p:cNvSpPr>
          <p:nvPr/>
        </p:nvSpPr>
        <p:spPr>
          <a:xfrm>
            <a:off x="928688" y="195263"/>
            <a:ext cx="7181850" cy="687387"/>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anchor="ctr">
            <a:noAutofit/>
          </a:bodyPr>
          <a:lstStyle/>
          <a:p>
            <a:pPr lvl="0" algn="ctr" eaLnBrk="1" hangingPunct="1">
              <a:defRPr/>
            </a:pPr>
            <a:r>
              <a:rPr lang="ru-RU" sz="2000" dirty="0">
                <a:solidFill>
                  <a:srgbClr val="FFFFFF"/>
                </a:solidFill>
                <a:latin typeface="Times New Roman" panose="02020603050405020304" pitchFamily="18" charset="0"/>
                <a:cs typeface="Times New Roman" panose="02020603050405020304" pitchFamily="18" charset="0"/>
              </a:rPr>
              <a:t>Главное управление Московской области </a:t>
            </a:r>
          </a:p>
          <a:p>
            <a:pPr lvl="0" algn="ctr" eaLnBrk="1" hangingPunct="1">
              <a:defRPr/>
            </a:pPr>
            <a:r>
              <a:rPr lang="ru-RU" sz="2000" dirty="0">
                <a:solidFill>
                  <a:srgbClr val="FFFFFF"/>
                </a:solidFill>
                <a:latin typeface="Times New Roman" panose="02020603050405020304" pitchFamily="18" charset="0"/>
                <a:cs typeface="Times New Roman" panose="02020603050405020304" pitchFamily="18" charset="0"/>
              </a:rPr>
              <a:t>«Государственная инспекция Московской области» </a:t>
            </a:r>
            <a:endParaRPr lang="ru-RU" sz="2000" dirty="0">
              <a:solidFill>
                <a:srgbClr val="FFFFFF"/>
              </a:solidFill>
              <a:latin typeface="Times New Roman" panose="02020603050405020304" pitchFamily="18" charset="0"/>
              <a:cs typeface="Times New Roman" panose="02020603050405020304" pitchFamily="18" charset="0"/>
            </a:endParaRPr>
          </a:p>
        </p:txBody>
      </p:sp>
      <p:sp>
        <p:nvSpPr>
          <p:cNvPr id="30" name="Прямоугольник 29"/>
          <p:cNvSpPr/>
          <p:nvPr/>
        </p:nvSpPr>
        <p:spPr>
          <a:xfrm>
            <a:off x="8234363" y="195263"/>
            <a:ext cx="654050" cy="687387"/>
          </a:xfrm>
          <a:prstGeom prst="rect">
            <a:avLst/>
          </a:prstGeom>
          <a:solidFill>
            <a:srgbClr val="960000"/>
          </a:solidFill>
        </p:spPr>
        <p:style>
          <a:lnRef idx="1">
            <a:schemeClr val="accent2"/>
          </a:lnRef>
          <a:fillRef idx="3">
            <a:schemeClr val="accent2"/>
          </a:fillRef>
          <a:effectRef idx="2">
            <a:schemeClr val="accent2"/>
          </a:effectRef>
          <a:fontRef idx="minor">
            <a:schemeClr val="lt1"/>
          </a:fontRef>
        </p:style>
        <p:txBody>
          <a:bodyPr anchor="ctr"/>
          <a:lstStyle/>
          <a:p>
            <a:pPr algn="ctr" eaLnBrk="1" hangingPunct="1">
              <a:defRPr/>
            </a:pPr>
            <a:r>
              <a:rPr lang="ru-RU" sz="3200" b="1" dirty="0">
                <a:solidFill>
                  <a:srgbClr val="FFFFFF"/>
                </a:solidFill>
                <a:latin typeface="Times New Roman" panose="02020603050405020304" pitchFamily="18" charset="0"/>
                <a:cs typeface="Times New Roman" panose="02020603050405020304" pitchFamily="18" charset="0"/>
              </a:rPr>
              <a:t>6</a:t>
            </a:r>
          </a:p>
        </p:txBody>
      </p:sp>
      <p:pic>
        <p:nvPicPr>
          <p:cNvPr id="14340" name="Picture 4" descr="http://gorod-scherbinka.ru/files/avatar_bbe83cff2617a1d83e38fe3654a07cf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863" y="-11113"/>
            <a:ext cx="642937"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 Box 42"/>
          <p:cNvSpPr txBox="1">
            <a:spLocks noChangeArrowheads="1"/>
          </p:cNvSpPr>
          <p:nvPr/>
        </p:nvSpPr>
        <p:spPr bwMode="auto">
          <a:xfrm>
            <a:off x="3419872" y="1447008"/>
            <a:ext cx="531812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eaLnBrk="1" hangingPunct="1">
              <a:spcBef>
                <a:spcPct val="0"/>
              </a:spcBef>
              <a:buFontTx/>
              <a:buNone/>
            </a:pPr>
            <a:r>
              <a:rPr lang="ru-RU" altLang="ru-RU" sz="1800" b="1" dirty="0">
                <a:solidFill>
                  <a:srgbClr val="000000"/>
                </a:solidFill>
                <a:latin typeface="Times New Roman" panose="02020603050405020304" pitchFamily="18" charset="0"/>
                <a:cs typeface="Times New Roman" panose="02020603050405020304" pitchFamily="18" charset="0"/>
              </a:rPr>
              <a:t>Распоряжением Министерства ЖКХ МО от 31.12.2015 N 337-РВ на территории Московской области введена в опытную эксплуатацию Единая информационно-аналитическая система жилищно-коммунального хозяйства Московской области». </a:t>
            </a:r>
            <a:endParaRPr lang="ru-RU" altLang="ru-RU" sz="1700" b="1" dirty="0">
              <a:solidFill>
                <a:srgbClr val="000000"/>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323850" y="3357563"/>
            <a:ext cx="8564563" cy="316706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spcBef>
                <a:spcPts val="432"/>
              </a:spcBef>
              <a:spcAft>
                <a:spcPts val="0"/>
              </a:spcAft>
              <a:defRPr/>
            </a:pPr>
            <a:r>
              <a:rPr lang="ru-RU" b="1" dirty="0">
                <a:solidFill>
                  <a:srgbClr val="000000"/>
                </a:solidFill>
                <a:latin typeface="Times New Roman" panose="02020603050405020304" pitchFamily="18" charset="0"/>
                <a:cs typeface="Times New Roman" panose="02020603050405020304" pitchFamily="18" charset="0"/>
              </a:rPr>
              <a:t>Единая база электронных паспортов жилых, многоквартирных домов и объектов коммунальной инфраструктуры</a:t>
            </a:r>
            <a:endParaRPr lang="ru-RU" dirty="0">
              <a:latin typeface="Times New Roman" panose="02020603050405020304" pitchFamily="18" charset="0"/>
              <a:cs typeface="Times New Roman" panose="02020603050405020304" pitchFamily="18" charset="0"/>
            </a:endParaRPr>
          </a:p>
          <a:p>
            <a:pPr eaLnBrk="1" hangingPunct="1">
              <a:spcBef>
                <a:spcPts val="432"/>
              </a:spcBef>
              <a:spcAft>
                <a:spcPts val="0"/>
              </a:spcAft>
              <a:defRPr/>
            </a:pPr>
            <a:r>
              <a:rPr lang="ru-RU" b="1" dirty="0">
                <a:solidFill>
                  <a:srgbClr val="000000"/>
                </a:solidFill>
                <a:latin typeface="Times New Roman" panose="02020603050405020304" pitchFamily="18" charset="0"/>
                <a:cs typeface="Times New Roman" panose="02020603050405020304" pitchFamily="18" charset="0"/>
              </a:rPr>
              <a:t>Мониторинг дебиторской/ кредиторской задолженности предприятий ЖКК</a:t>
            </a:r>
            <a:endParaRPr lang="ru-RU" dirty="0">
              <a:latin typeface="Times New Roman" panose="02020603050405020304" pitchFamily="18" charset="0"/>
              <a:cs typeface="Times New Roman" panose="02020603050405020304" pitchFamily="18" charset="0"/>
            </a:endParaRPr>
          </a:p>
          <a:p>
            <a:pPr eaLnBrk="1" hangingPunct="1">
              <a:spcBef>
                <a:spcPts val="432"/>
              </a:spcBef>
              <a:spcAft>
                <a:spcPts val="0"/>
              </a:spcAft>
              <a:defRPr/>
            </a:pPr>
            <a:r>
              <a:rPr lang="ru-RU" b="1" dirty="0">
                <a:solidFill>
                  <a:srgbClr val="000000"/>
                </a:solidFill>
                <a:latin typeface="Times New Roman" panose="02020603050405020304" pitchFamily="18" charset="0"/>
                <a:cs typeface="Times New Roman" panose="02020603050405020304" pitchFamily="18" charset="0"/>
              </a:rPr>
              <a:t>Мониторинг состава и стоимости жилищных услуг</a:t>
            </a:r>
            <a:endParaRPr lang="ru-RU" dirty="0">
              <a:latin typeface="Times New Roman" panose="02020603050405020304" pitchFamily="18" charset="0"/>
              <a:cs typeface="Times New Roman" panose="02020603050405020304" pitchFamily="18" charset="0"/>
            </a:endParaRPr>
          </a:p>
          <a:p>
            <a:pPr eaLnBrk="1" hangingPunct="1">
              <a:spcBef>
                <a:spcPts val="432"/>
              </a:spcBef>
              <a:spcAft>
                <a:spcPts val="0"/>
              </a:spcAft>
              <a:defRPr/>
            </a:pPr>
            <a:r>
              <a:rPr lang="ru-RU" b="1" dirty="0">
                <a:solidFill>
                  <a:srgbClr val="000000"/>
                </a:solidFill>
                <a:latin typeface="Times New Roman" panose="02020603050405020304" pitchFamily="18" charset="0"/>
                <a:cs typeface="Times New Roman" panose="02020603050405020304" pitchFamily="18" charset="0"/>
              </a:rPr>
              <a:t>Информационное обеспечение деятельности регионального фонда капитального ремонта </a:t>
            </a:r>
            <a:endParaRPr lang="ru-RU" dirty="0">
              <a:latin typeface="Times New Roman" panose="02020603050405020304" pitchFamily="18" charset="0"/>
              <a:cs typeface="Times New Roman" panose="02020603050405020304" pitchFamily="18" charset="0"/>
            </a:endParaRPr>
          </a:p>
          <a:p>
            <a:pPr eaLnBrk="1" hangingPunct="1">
              <a:spcBef>
                <a:spcPts val="432"/>
              </a:spcBef>
              <a:spcAft>
                <a:spcPts val="0"/>
              </a:spcAft>
              <a:defRPr/>
            </a:pPr>
            <a:r>
              <a:rPr lang="ru-RU" b="1" dirty="0">
                <a:solidFill>
                  <a:srgbClr val="000000"/>
                </a:solidFill>
                <a:latin typeface="Times New Roman" panose="02020603050405020304" pitchFamily="18" charset="0"/>
                <a:cs typeface="Times New Roman" panose="02020603050405020304" pitchFamily="18" charset="0"/>
              </a:rPr>
              <a:t>Предоставление населению доступной и полной информации по вопросам ЖКХ</a:t>
            </a:r>
            <a:endParaRPr lang="ru-RU" dirty="0">
              <a:latin typeface="Times New Roman" panose="02020603050405020304" pitchFamily="18" charset="0"/>
              <a:cs typeface="Times New Roman" panose="02020603050405020304" pitchFamily="18" charset="0"/>
            </a:endParaRPr>
          </a:p>
          <a:p>
            <a:pPr eaLnBrk="1" hangingPunct="1">
              <a:spcBef>
                <a:spcPts val="432"/>
              </a:spcBef>
              <a:spcAft>
                <a:spcPts val="0"/>
              </a:spcAft>
              <a:defRPr/>
            </a:pPr>
            <a:r>
              <a:rPr lang="ru-RU" b="1" dirty="0">
                <a:solidFill>
                  <a:srgbClr val="000000"/>
                </a:solidFill>
                <a:latin typeface="Times New Roman" panose="02020603050405020304" pitchFamily="18" charset="0"/>
                <a:cs typeface="Times New Roman" panose="02020603050405020304" pitchFamily="18" charset="0"/>
              </a:rPr>
              <a:t>Синхронизация с базой ФМС, БТИ/</a:t>
            </a:r>
            <a:r>
              <a:rPr lang="ru-RU" b="1" dirty="0" err="1">
                <a:solidFill>
                  <a:srgbClr val="000000"/>
                </a:solidFill>
                <a:latin typeface="Times New Roman" panose="02020603050405020304" pitchFamily="18" charset="0"/>
                <a:cs typeface="Times New Roman" panose="02020603050405020304" pitchFamily="18" charset="0"/>
              </a:rPr>
              <a:t>РосРеестром</a:t>
            </a:r>
            <a:r>
              <a:rPr lang="ru-RU" b="1" dirty="0">
                <a:solidFill>
                  <a:srgbClr val="000000"/>
                </a:solidFill>
                <a:latin typeface="Times New Roman" panose="02020603050405020304" pitchFamily="18" charset="0"/>
                <a:cs typeface="Times New Roman" panose="02020603050405020304" pitchFamily="18" charset="0"/>
              </a:rPr>
              <a:t>, местными РКЦ и </a:t>
            </a:r>
            <a:r>
              <a:rPr lang="ru-RU" b="1" dirty="0" err="1">
                <a:solidFill>
                  <a:srgbClr val="000000"/>
                </a:solidFill>
                <a:latin typeface="Times New Roman" panose="02020603050405020304" pitchFamily="18" charset="0"/>
                <a:cs typeface="Times New Roman" panose="02020603050405020304" pitchFamily="18" charset="0"/>
              </a:rPr>
              <a:t>биллингами</a:t>
            </a:r>
            <a:r>
              <a:rPr lang="ru-RU" b="1" dirty="0">
                <a:solidFill>
                  <a:srgbClr val="000000"/>
                </a:solidFill>
                <a:latin typeface="Times New Roman" panose="02020603050405020304" pitchFamily="18" charset="0"/>
                <a:cs typeface="Times New Roman" panose="02020603050405020304" pitchFamily="18" charset="0"/>
              </a:rPr>
              <a:t> РСО. </a:t>
            </a:r>
            <a:endParaRPr lang="ru-RU" dirty="0">
              <a:latin typeface="Times New Roman" panose="02020603050405020304" pitchFamily="18" charset="0"/>
              <a:cs typeface="Times New Roman" panose="02020603050405020304" pitchFamily="18" charset="0"/>
            </a:endParaRPr>
          </a:p>
        </p:txBody>
      </p:sp>
      <p:pic>
        <p:nvPicPr>
          <p:cNvPr id="14343" name="Picture 8" descr="C:\Users\Larisa\Pictures\ГИС ЖКХ\logo_ne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556" y="1185863"/>
            <a:ext cx="28829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3177456" y="989808"/>
            <a:ext cx="5710957" cy="4572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a:solidFill>
                  <a:schemeClr val="tx1"/>
                </a:solidFill>
              </a:rPr>
              <a:t>Единая информационно-аналитическая система Московской области – ЕИАС ЖКХ МО</a:t>
            </a:r>
          </a:p>
        </p:txBody>
      </p:sp>
    </p:spTree>
    <p:extLst>
      <p:ext uri="{BB962C8B-B14F-4D97-AF65-F5344CB8AC3E}">
        <p14:creationId xmlns:p14="http://schemas.microsoft.com/office/powerpoint/2010/main" val="28592825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020" y="-53975"/>
            <a:ext cx="646113" cy="85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987994" y="111424"/>
            <a:ext cx="7328422" cy="61406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eaLnBrk="1" hangingPunct="1">
              <a:defRPr/>
            </a:pPr>
            <a:r>
              <a:rPr lang="ru-RU" sz="2000">
                <a:solidFill>
                  <a:srgbClr val="FFFFFF"/>
                </a:solidFill>
                <a:latin typeface="Times New Roman" panose="02020603050405020304" pitchFamily="18" charset="0"/>
                <a:cs typeface="Times New Roman" panose="02020603050405020304" pitchFamily="18" charset="0"/>
              </a:rPr>
              <a:t>Главное управление Московской области </a:t>
            </a:r>
          </a:p>
          <a:p>
            <a:pPr lvl="0" algn="ctr" eaLnBrk="1" hangingPunct="1">
              <a:defRPr/>
            </a:pPr>
            <a:r>
              <a:rPr lang="ru-RU" sz="2000">
                <a:solidFill>
                  <a:srgbClr val="FFFFFF"/>
                </a:solidFill>
                <a:latin typeface="Times New Roman" panose="02020603050405020304" pitchFamily="18" charset="0"/>
                <a:cs typeface="Times New Roman" panose="02020603050405020304" pitchFamily="18" charset="0"/>
              </a:rPr>
              <a:t>«Государственная инспекция Московской области» </a:t>
            </a:r>
            <a:endParaRPr lang="ru-RU" sz="2000" dirty="0">
              <a:solidFill>
                <a:srgbClr val="FFFFFF"/>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8435204" y="111424"/>
            <a:ext cx="530324" cy="581272"/>
          </a:xfrm>
          <a:prstGeom prst="rect">
            <a:avLst/>
          </a:prstGeom>
          <a:solidFill>
            <a:srgbClr val="960000"/>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ru-RU" sz="3200" b="1" dirty="0" smtClean="0">
                <a:solidFill>
                  <a:prstClr val="white"/>
                </a:solidFill>
                <a:latin typeface="Times New Roman" panose="02020603050405020304" pitchFamily="18" charset="0"/>
                <a:cs typeface="Times New Roman" panose="02020603050405020304" pitchFamily="18" charset="0"/>
              </a:rPr>
              <a:t>7</a:t>
            </a:r>
            <a:endParaRPr lang="ru-RU" sz="3200" b="1" dirty="0">
              <a:solidFill>
                <a:prstClr val="white"/>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395536" y="1589088"/>
            <a:ext cx="8403977" cy="76041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solidFill>
                  <a:prstClr val="white"/>
                </a:solidFill>
                <a:latin typeface="Times New Roman" panose="02020603050405020304" pitchFamily="18" charset="0"/>
                <a:cs typeface="Times New Roman" panose="02020603050405020304" pitchFamily="18" charset="0"/>
              </a:rPr>
              <a:t>Автоматизированная информационно-аналитическая система Госжилинспекции  МО – АИС  ГЖИ  МО</a:t>
            </a:r>
          </a:p>
        </p:txBody>
      </p:sp>
      <p:sp>
        <p:nvSpPr>
          <p:cNvPr id="5" name="Прямоугольник 4"/>
          <p:cNvSpPr/>
          <p:nvPr/>
        </p:nvSpPr>
        <p:spPr>
          <a:xfrm>
            <a:off x="571562" y="4555331"/>
            <a:ext cx="2135188" cy="124574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solidFill>
                  <a:prstClr val="white"/>
                </a:solidFill>
              </a:rPr>
              <a:t>ГИС ЖКХ</a:t>
            </a:r>
          </a:p>
        </p:txBody>
      </p:sp>
      <p:sp>
        <p:nvSpPr>
          <p:cNvPr id="6" name="Прямоугольник 5"/>
          <p:cNvSpPr/>
          <p:nvPr/>
        </p:nvSpPr>
        <p:spPr>
          <a:xfrm>
            <a:off x="571562" y="2930526"/>
            <a:ext cx="2157412" cy="9144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solidFill>
                  <a:prstClr val="white"/>
                </a:solidFill>
              </a:rPr>
              <a:t>ЕИАС ЖКХ</a:t>
            </a:r>
          </a:p>
        </p:txBody>
      </p:sp>
      <p:sp>
        <p:nvSpPr>
          <p:cNvPr id="7" name="Прямоугольник 6"/>
          <p:cNvSpPr/>
          <p:nvPr/>
        </p:nvSpPr>
        <p:spPr>
          <a:xfrm>
            <a:off x="6443663" y="3028950"/>
            <a:ext cx="2232025" cy="9144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solidFill>
                  <a:prstClr val="white"/>
                </a:solidFill>
              </a:rPr>
              <a:t>«РЕФОРМА ЖКХ»</a:t>
            </a:r>
          </a:p>
        </p:txBody>
      </p:sp>
      <p:sp>
        <p:nvSpPr>
          <p:cNvPr id="8" name="Прямоугольник 7"/>
          <p:cNvSpPr/>
          <p:nvPr/>
        </p:nvSpPr>
        <p:spPr>
          <a:xfrm>
            <a:off x="6443663" y="4652963"/>
            <a:ext cx="2232025" cy="9144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solidFill>
                  <a:prstClr val="white"/>
                </a:solidFill>
                <a:latin typeface="Times New Roman" panose="02020603050405020304" pitchFamily="18" charset="0"/>
                <a:cs typeface="Times New Roman" panose="02020603050405020304" pitchFamily="18" charset="0"/>
              </a:rPr>
              <a:t>Инф. системы </a:t>
            </a:r>
            <a:r>
              <a:rPr lang="ru-RU" sz="2400" b="1" dirty="0" smtClean="0">
                <a:solidFill>
                  <a:prstClr val="white"/>
                </a:solidFill>
                <a:latin typeface="Times New Roman" panose="02020603050405020304" pitchFamily="18" charset="0"/>
                <a:cs typeface="Times New Roman" panose="02020603050405020304" pitchFamily="18" charset="0"/>
              </a:rPr>
              <a:t>ГОИВ </a:t>
            </a:r>
            <a:r>
              <a:rPr lang="ru-RU" sz="2400" b="1" dirty="0">
                <a:solidFill>
                  <a:prstClr val="white"/>
                </a:solidFill>
                <a:latin typeface="Times New Roman" panose="02020603050405020304" pitchFamily="18" charset="0"/>
                <a:cs typeface="Times New Roman" panose="02020603050405020304" pitchFamily="18" charset="0"/>
              </a:rPr>
              <a:t>МО</a:t>
            </a:r>
          </a:p>
        </p:txBody>
      </p:sp>
      <p:pic>
        <p:nvPicPr>
          <p:cNvPr id="1639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1163" y="2795588"/>
            <a:ext cx="3249612" cy="302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Прямая со стрелкой 11"/>
          <p:cNvCxnSpPr/>
          <p:nvPr/>
        </p:nvCxnSpPr>
        <p:spPr>
          <a:xfrm>
            <a:off x="5724525" y="2366963"/>
            <a:ext cx="1835150" cy="5984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5759450" y="2336800"/>
            <a:ext cx="882650" cy="23161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flipH="1">
            <a:off x="1834357" y="2325687"/>
            <a:ext cx="822389" cy="6048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3455988" y="5819775"/>
            <a:ext cx="2303462" cy="777875"/>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solidFill>
                  <a:schemeClr val="bg1"/>
                </a:solidFill>
              </a:rPr>
              <a:t>ФИАС</a:t>
            </a:r>
          </a:p>
        </p:txBody>
      </p:sp>
      <p:cxnSp>
        <p:nvCxnSpPr>
          <p:cNvPr id="11" name="Прямая соединительная линия 10"/>
          <p:cNvCxnSpPr>
            <a:stCxn id="4" idx="2"/>
            <a:endCxn id="9" idx="0"/>
          </p:cNvCxnSpPr>
          <p:nvPr/>
        </p:nvCxnSpPr>
        <p:spPr>
          <a:xfrm>
            <a:off x="4597525" y="2349500"/>
            <a:ext cx="10194" cy="3470275"/>
          </a:xfrm>
          <a:prstGeom prst="line">
            <a:avLst/>
          </a:prstGeom>
        </p:spPr>
        <p:style>
          <a:lnRef idx="1">
            <a:schemeClr val="accent1"/>
          </a:lnRef>
          <a:fillRef idx="0">
            <a:schemeClr val="accent1"/>
          </a:fillRef>
          <a:effectRef idx="0">
            <a:schemeClr val="accent1"/>
          </a:effectRef>
          <a:fontRef idx="minor">
            <a:schemeClr val="tx1"/>
          </a:fontRef>
        </p:style>
      </p:cxnSp>
      <p:sp>
        <p:nvSpPr>
          <p:cNvPr id="17" name="Прямоугольник 16"/>
          <p:cNvSpPr/>
          <p:nvPr/>
        </p:nvSpPr>
        <p:spPr>
          <a:xfrm>
            <a:off x="395536" y="918519"/>
            <a:ext cx="8403977" cy="521493"/>
          </a:xfrm>
          <a:prstGeom prst="rect">
            <a:avLst/>
          </a:prstGeom>
          <a:solidFill>
            <a:schemeClr val="bg2">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a:solidFill>
                  <a:schemeClr val="tx2">
                    <a:lumMod val="50000"/>
                  </a:schemeClr>
                </a:solidFill>
                <a:latin typeface="Times New Roman" panose="02020603050405020304" pitchFamily="18" charset="0"/>
                <a:cs typeface="Times New Roman" panose="02020603050405020304" pitchFamily="18" charset="0"/>
              </a:rPr>
              <a:t>ИНТЕГРАЦИЯ  С  ФЕДЕРАЛЬНЫМИ И РЕГИОНАЛЬНЫМИ ИНФОРМАЦИОННЫМИ СИСТЕМАМИ</a:t>
            </a:r>
            <a:endParaRPr lang="ru-RU" sz="1600" b="1" dirty="0">
              <a:solidFill>
                <a:schemeClr val="tx2">
                  <a:lumMod val="50000"/>
                </a:schemeClr>
              </a:solidFill>
              <a:latin typeface="Times New Roman" panose="02020603050405020304" pitchFamily="18" charset="0"/>
              <a:cs typeface="Times New Roman" panose="02020603050405020304" pitchFamily="18" charset="0"/>
            </a:endParaRPr>
          </a:p>
        </p:txBody>
      </p:sp>
      <p:cxnSp>
        <p:nvCxnSpPr>
          <p:cNvPr id="24" name="Прямая со стрелкой 23"/>
          <p:cNvCxnSpPr>
            <a:stCxn id="6" idx="2"/>
            <a:endCxn id="6" idx="2"/>
          </p:cNvCxnSpPr>
          <p:nvPr/>
        </p:nvCxnSpPr>
        <p:spPr>
          <a:xfrm>
            <a:off x="1650268" y="3844926"/>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a:stCxn id="6" idx="2"/>
            <a:endCxn id="5" idx="0"/>
          </p:cNvCxnSpPr>
          <p:nvPr/>
        </p:nvCxnSpPr>
        <p:spPr>
          <a:xfrm flipH="1">
            <a:off x="1639156" y="3844926"/>
            <a:ext cx="11112" cy="7104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928688" y="161926"/>
            <a:ext cx="7315720" cy="602779"/>
          </a:xfrm>
          <a:prstGeom prst="rect">
            <a:avLst/>
          </a:prstGeom>
        </p:spPr>
        <p:style>
          <a:lnRef idx="1">
            <a:schemeClr val="accent1"/>
          </a:lnRef>
          <a:fillRef idx="3">
            <a:schemeClr val="accent1"/>
          </a:fillRef>
          <a:effectRef idx="2">
            <a:schemeClr val="accent1"/>
          </a:effectRef>
          <a:fontRef idx="minor">
            <a:schemeClr val="lt1"/>
          </a:fontRef>
        </p:style>
        <p:txBody>
          <a:bodyPr anchor="ctr">
            <a:noAutofit/>
          </a:bodyPr>
          <a:lstStyle/>
          <a:p>
            <a:pPr marL="342900" indent="-342900" algn="ctr" defTabSz="914391" eaLnBrk="1" fontAlgn="auto" hangingPunct="1">
              <a:spcBef>
                <a:spcPct val="20000"/>
              </a:spcBef>
              <a:spcAft>
                <a:spcPts val="0"/>
              </a:spcAft>
              <a:defRPr/>
            </a:pPr>
            <a:r>
              <a:rPr lang="ru-RU" dirty="0">
                <a:solidFill>
                  <a:prstClr val="white"/>
                </a:solidFill>
                <a:latin typeface="Times New Roman" pitchFamily="18" charset="0"/>
                <a:cs typeface="Times New Roman" pitchFamily="18" charset="0"/>
              </a:rPr>
              <a:t>Главное управление Московской области </a:t>
            </a:r>
            <a:r>
              <a:rPr lang="ru-RU" dirty="0" smtClean="0">
                <a:solidFill>
                  <a:prstClr val="white"/>
                </a:solidFill>
                <a:latin typeface="Times New Roman" pitchFamily="18" charset="0"/>
                <a:cs typeface="Times New Roman" pitchFamily="18" charset="0"/>
              </a:rPr>
              <a:t>                         «</a:t>
            </a:r>
            <a:r>
              <a:rPr lang="ru-RU" dirty="0">
                <a:solidFill>
                  <a:prstClr val="white"/>
                </a:solidFill>
                <a:latin typeface="Times New Roman" pitchFamily="18" charset="0"/>
                <a:cs typeface="Times New Roman" pitchFamily="18" charset="0"/>
              </a:rPr>
              <a:t>Государственная жилищная инспекция Московской области»</a:t>
            </a:r>
          </a:p>
        </p:txBody>
      </p:sp>
      <p:pic>
        <p:nvPicPr>
          <p:cNvPr id="3076" name="Picture 4" descr="http://gorod-scherbinka.ru/files/avatar_bbe83cff2617a1d83e38fe3654a07cf6.jpg"/>
          <p:cNvPicPr>
            <a:picLocks noChangeAspect="1" noChangeArrowheads="1"/>
          </p:cNvPicPr>
          <p:nvPr/>
        </p:nvPicPr>
        <p:blipFill>
          <a:blip r:embed="rId3" cstate="print"/>
          <a:srcRect/>
          <a:stretch>
            <a:fillRect/>
          </a:stretch>
        </p:blipFill>
        <p:spPr bwMode="auto">
          <a:xfrm>
            <a:off x="130994" y="0"/>
            <a:ext cx="642937" cy="858838"/>
          </a:xfrm>
          <a:prstGeom prst="rect">
            <a:avLst/>
          </a:prstGeom>
          <a:noFill/>
          <a:ln w="9525">
            <a:noFill/>
            <a:miter lim="800000"/>
            <a:headEnd/>
            <a:tailEnd/>
          </a:ln>
        </p:spPr>
      </p:pic>
      <p:sp>
        <p:nvSpPr>
          <p:cNvPr id="9" name="Прямоугольник 8"/>
          <p:cNvSpPr/>
          <p:nvPr/>
        </p:nvSpPr>
        <p:spPr>
          <a:xfrm>
            <a:off x="8388423" y="161927"/>
            <a:ext cx="564283" cy="602778"/>
          </a:xfrm>
          <a:prstGeom prst="rect">
            <a:avLst/>
          </a:prstGeom>
          <a:solidFill>
            <a:srgbClr val="960000"/>
          </a:solidFill>
        </p:spPr>
        <p:style>
          <a:lnRef idx="1">
            <a:schemeClr val="accent2"/>
          </a:lnRef>
          <a:fillRef idx="3">
            <a:schemeClr val="accent2"/>
          </a:fillRef>
          <a:effectRef idx="2">
            <a:schemeClr val="accent2"/>
          </a:effectRef>
          <a:fontRef idx="minor">
            <a:schemeClr val="lt1"/>
          </a:fontRef>
        </p:style>
        <p:txBody>
          <a:bodyPr anchor="ctr"/>
          <a:lstStyle/>
          <a:p>
            <a:pPr algn="ctr" defTabSz="914391" eaLnBrk="1" fontAlgn="auto" hangingPunct="1">
              <a:spcBef>
                <a:spcPts val="0"/>
              </a:spcBef>
              <a:spcAft>
                <a:spcPts val="0"/>
              </a:spcAft>
              <a:defRPr/>
            </a:pPr>
            <a:r>
              <a:rPr lang="ru-RU" sz="3200" b="1" dirty="0" smtClean="0">
                <a:solidFill>
                  <a:srgbClr val="FFFFFF"/>
                </a:solidFill>
                <a:latin typeface="Times New Roman" panose="02020603050405020304" pitchFamily="18" charset="0"/>
                <a:cs typeface="Times New Roman" panose="02020603050405020304" pitchFamily="18" charset="0"/>
              </a:rPr>
              <a:t>8</a:t>
            </a:r>
            <a:endParaRPr lang="ru-RU" sz="3200" b="1" dirty="0">
              <a:solidFill>
                <a:srgbClr val="FFFFFF"/>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550579" y="908025"/>
            <a:ext cx="8356005" cy="461665"/>
          </a:xfrm>
          <a:prstGeom prst="rect">
            <a:avLst/>
          </a:prstGeom>
          <a:noFill/>
        </p:spPr>
        <p:txBody>
          <a:bodyPr wrap="none" rtlCol="0">
            <a:spAutoFit/>
          </a:bodyPr>
          <a:lstStyle/>
          <a:p>
            <a:pPr algn="ctr" defTabSz="914391" eaLnBrk="1" fontAlgn="auto" hangingPunct="1">
              <a:spcBef>
                <a:spcPts val="0"/>
              </a:spcBef>
              <a:spcAft>
                <a:spcPts val="0"/>
              </a:spcAft>
            </a:pPr>
            <a:r>
              <a:rPr lang="ru-RU" sz="2400" b="1" dirty="0" smtClean="0">
                <a:solidFill>
                  <a:prstClr val="black"/>
                </a:solidFill>
                <a:latin typeface="Times New Roman" panose="02020603050405020304" pitchFamily="18" charset="0"/>
                <a:cs typeface="Times New Roman" panose="02020603050405020304" pitchFamily="18" charset="0"/>
              </a:rPr>
              <a:t>Последовательность действий поставщиков информации</a:t>
            </a:r>
            <a:endParaRPr lang="ru-RU" sz="2400" b="1" dirty="0">
              <a:solidFill>
                <a:prstClr val="black"/>
              </a:solidFill>
              <a:latin typeface="Times New Roman" panose="02020603050405020304" pitchFamily="18" charset="0"/>
              <a:cs typeface="Times New Roman" panose="02020603050405020304" pitchFamily="18" charset="0"/>
            </a:endParaRPr>
          </a:p>
        </p:txBody>
      </p:sp>
      <p:sp>
        <p:nvSpPr>
          <p:cNvPr id="3" name="Стрелка вниз 2"/>
          <p:cNvSpPr/>
          <p:nvPr/>
        </p:nvSpPr>
        <p:spPr>
          <a:xfrm>
            <a:off x="928688" y="2210973"/>
            <a:ext cx="1123032" cy="12115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низ 11"/>
          <p:cNvSpPr/>
          <p:nvPr/>
        </p:nvSpPr>
        <p:spPr>
          <a:xfrm>
            <a:off x="3989845" y="2217471"/>
            <a:ext cx="1123032" cy="12115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низ 12"/>
          <p:cNvSpPr/>
          <p:nvPr/>
        </p:nvSpPr>
        <p:spPr>
          <a:xfrm>
            <a:off x="7051002" y="2199151"/>
            <a:ext cx="1123032" cy="12115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214313" y="1418877"/>
            <a:ext cx="8674100" cy="792096"/>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ru-RU" sz="2800" b="1" dirty="0" smtClean="0">
                <a:solidFill>
                  <a:srgbClr val="960000"/>
                </a:solidFill>
              </a:rPr>
              <a:t>1.</a:t>
            </a:r>
            <a:r>
              <a:rPr lang="ru-RU" sz="2800" dirty="0" smtClean="0">
                <a:solidFill>
                  <a:schemeClr val="accent5">
                    <a:lumMod val="50000"/>
                  </a:schemeClr>
                </a:solidFill>
              </a:rPr>
              <a:t> Пройти регистрацию в ГИС ЖКХ</a:t>
            </a:r>
            <a:endParaRPr lang="ru-RU" sz="2800" dirty="0">
              <a:solidFill>
                <a:schemeClr val="accent5">
                  <a:lumMod val="50000"/>
                </a:schemeClr>
              </a:solidFill>
            </a:endParaRPr>
          </a:p>
        </p:txBody>
      </p:sp>
      <p:sp>
        <p:nvSpPr>
          <p:cNvPr id="14" name="Стрелка вниз 13"/>
          <p:cNvSpPr/>
          <p:nvPr/>
        </p:nvSpPr>
        <p:spPr>
          <a:xfrm>
            <a:off x="928688" y="4353051"/>
            <a:ext cx="1123032" cy="12022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трелка вниз 14"/>
          <p:cNvSpPr/>
          <p:nvPr/>
        </p:nvSpPr>
        <p:spPr>
          <a:xfrm>
            <a:off x="3989845" y="4359549"/>
            <a:ext cx="1123032" cy="12022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низ 15"/>
          <p:cNvSpPr/>
          <p:nvPr/>
        </p:nvSpPr>
        <p:spPr>
          <a:xfrm>
            <a:off x="7051002" y="4341229"/>
            <a:ext cx="1123032" cy="12022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214312" y="3417185"/>
            <a:ext cx="8674099" cy="944869"/>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ru-RU" sz="2800" b="1" dirty="0" smtClean="0">
                <a:solidFill>
                  <a:srgbClr val="960000"/>
                </a:solidFill>
              </a:rPr>
              <a:t>2.</a:t>
            </a:r>
            <a:r>
              <a:rPr lang="ru-RU" sz="2800" dirty="0" smtClean="0">
                <a:solidFill>
                  <a:schemeClr val="accent5">
                    <a:lumMod val="50000"/>
                  </a:schemeClr>
                </a:solidFill>
              </a:rPr>
              <a:t> Делегировать полномочия ЕИАС ЖКХ МО по передаче данных в ГИС ЖКХ</a:t>
            </a:r>
            <a:endParaRPr lang="ru-RU" sz="2800" dirty="0">
              <a:solidFill>
                <a:schemeClr val="accent5">
                  <a:lumMod val="50000"/>
                </a:schemeClr>
              </a:solidFill>
            </a:endParaRPr>
          </a:p>
        </p:txBody>
      </p:sp>
      <p:sp>
        <p:nvSpPr>
          <p:cNvPr id="11" name="Прямоугольник 10"/>
          <p:cNvSpPr/>
          <p:nvPr/>
        </p:nvSpPr>
        <p:spPr>
          <a:xfrm>
            <a:off x="214312" y="5574364"/>
            <a:ext cx="8674099" cy="944869"/>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ru-RU" sz="2800" b="1" dirty="0" smtClean="0">
                <a:solidFill>
                  <a:srgbClr val="960000"/>
                </a:solidFill>
              </a:rPr>
              <a:t>3.</a:t>
            </a:r>
            <a:r>
              <a:rPr lang="ru-RU" sz="2800" dirty="0" smtClean="0">
                <a:solidFill>
                  <a:schemeClr val="accent5">
                    <a:lumMod val="50000"/>
                  </a:schemeClr>
                </a:solidFill>
              </a:rPr>
              <a:t> Пройти регистрацию в ЕИАС ЖКХ МО и приступить к внесению данных в ЕИАС ЖКХ МО</a:t>
            </a:r>
            <a:endParaRPr lang="ru-RU" sz="2800" dirty="0">
              <a:solidFill>
                <a:schemeClr val="accent5">
                  <a:lumMod val="50000"/>
                </a:schemeClr>
              </a:solidFill>
            </a:endParaRPr>
          </a:p>
        </p:txBody>
      </p:sp>
    </p:spTree>
    <p:extLst>
      <p:ext uri="{BB962C8B-B14F-4D97-AF65-F5344CB8AC3E}">
        <p14:creationId xmlns:p14="http://schemas.microsoft.com/office/powerpoint/2010/main" val="15005556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928688" y="195263"/>
            <a:ext cx="7315720" cy="687386"/>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anchor="ctr">
            <a:noAutofit/>
          </a:bodyPr>
          <a:lstStyle/>
          <a:p>
            <a:pPr marL="342900" indent="-342900" algn="ctr" defTabSz="914391" eaLnBrk="1" fontAlgn="auto" hangingPunct="1">
              <a:spcBef>
                <a:spcPct val="20000"/>
              </a:spcBef>
              <a:spcAft>
                <a:spcPts val="0"/>
              </a:spcAft>
              <a:defRPr/>
            </a:pPr>
            <a:r>
              <a:rPr lang="ru-RU" sz="2000" dirty="0">
                <a:solidFill>
                  <a:prstClr val="white"/>
                </a:solidFill>
                <a:latin typeface="Times New Roman" pitchFamily="18" charset="0"/>
                <a:cs typeface="Times New Roman" pitchFamily="18" charset="0"/>
              </a:rPr>
              <a:t>Главное управление Московской области </a:t>
            </a:r>
            <a:r>
              <a:rPr lang="ru-RU" sz="2000" dirty="0" smtClean="0">
                <a:solidFill>
                  <a:prstClr val="white"/>
                </a:solidFill>
                <a:latin typeface="Times New Roman" pitchFamily="18" charset="0"/>
                <a:cs typeface="Times New Roman" pitchFamily="18" charset="0"/>
              </a:rPr>
              <a:t>                                «</a:t>
            </a:r>
            <a:r>
              <a:rPr lang="ru-RU" sz="2000" dirty="0">
                <a:solidFill>
                  <a:prstClr val="white"/>
                </a:solidFill>
                <a:latin typeface="Times New Roman" pitchFamily="18" charset="0"/>
                <a:cs typeface="Times New Roman" pitchFamily="18" charset="0"/>
              </a:rPr>
              <a:t>Государственная жилищная инспекция Московской области»</a:t>
            </a:r>
          </a:p>
        </p:txBody>
      </p:sp>
      <p:pic>
        <p:nvPicPr>
          <p:cNvPr id="3076" name="Picture 4" descr="http://gorod-scherbinka.ru/files/avatar_bbe83cff2617a1d83e38fe3654a07cf6.jpg"/>
          <p:cNvPicPr>
            <a:picLocks noChangeAspect="1" noChangeArrowheads="1"/>
          </p:cNvPicPr>
          <p:nvPr/>
        </p:nvPicPr>
        <p:blipFill>
          <a:blip r:embed="rId3" cstate="print"/>
          <a:srcRect/>
          <a:stretch>
            <a:fillRect/>
          </a:stretch>
        </p:blipFill>
        <p:spPr bwMode="auto">
          <a:xfrm>
            <a:off x="201415" y="23811"/>
            <a:ext cx="642937" cy="858838"/>
          </a:xfrm>
          <a:prstGeom prst="rect">
            <a:avLst/>
          </a:prstGeom>
          <a:noFill/>
          <a:ln w="9525">
            <a:noFill/>
            <a:miter lim="800000"/>
            <a:headEnd/>
            <a:tailEnd/>
          </a:ln>
        </p:spPr>
      </p:pic>
      <p:sp>
        <p:nvSpPr>
          <p:cNvPr id="9" name="Прямоугольник 8"/>
          <p:cNvSpPr/>
          <p:nvPr/>
        </p:nvSpPr>
        <p:spPr>
          <a:xfrm>
            <a:off x="8437562" y="195263"/>
            <a:ext cx="604911" cy="687386"/>
          </a:xfrm>
          <a:prstGeom prst="rect">
            <a:avLst/>
          </a:prstGeom>
          <a:solidFill>
            <a:srgbClr val="960000"/>
          </a:solidFill>
        </p:spPr>
        <p:style>
          <a:lnRef idx="1">
            <a:schemeClr val="accent2"/>
          </a:lnRef>
          <a:fillRef idx="3">
            <a:schemeClr val="accent2"/>
          </a:fillRef>
          <a:effectRef idx="2">
            <a:schemeClr val="accent2"/>
          </a:effectRef>
          <a:fontRef idx="minor">
            <a:schemeClr val="lt1"/>
          </a:fontRef>
        </p:style>
        <p:txBody>
          <a:bodyPr anchor="ctr"/>
          <a:lstStyle/>
          <a:p>
            <a:pPr algn="ctr" defTabSz="914391" eaLnBrk="1" fontAlgn="auto" hangingPunct="1">
              <a:spcBef>
                <a:spcPts val="0"/>
              </a:spcBef>
              <a:spcAft>
                <a:spcPts val="0"/>
              </a:spcAft>
              <a:defRPr/>
            </a:pPr>
            <a:r>
              <a:rPr lang="ru-RU" sz="3200" b="1" dirty="0" smtClean="0">
                <a:solidFill>
                  <a:srgbClr val="FFFFFF"/>
                </a:solidFill>
                <a:latin typeface="Times New Roman" panose="02020603050405020304" pitchFamily="18" charset="0"/>
                <a:cs typeface="Times New Roman" panose="02020603050405020304" pitchFamily="18" charset="0"/>
              </a:rPr>
              <a:t>9</a:t>
            </a:r>
            <a:endParaRPr lang="ru-RU" sz="3200" b="1" dirty="0">
              <a:solidFill>
                <a:srgbClr val="FFFFFF"/>
              </a:solidFill>
              <a:latin typeface="Times New Roman" panose="02020603050405020304" pitchFamily="18" charset="0"/>
              <a:cs typeface="Times New Roman" panose="02020603050405020304" pitchFamily="18" charset="0"/>
            </a:endParaRPr>
          </a:p>
        </p:txBody>
      </p:sp>
      <p:sp>
        <p:nvSpPr>
          <p:cNvPr id="10" name="Заголовок 1"/>
          <p:cNvSpPr txBox="1">
            <a:spLocks/>
          </p:cNvSpPr>
          <p:nvPr/>
        </p:nvSpPr>
        <p:spPr>
          <a:xfrm>
            <a:off x="665163" y="882649"/>
            <a:ext cx="7772400" cy="1470025"/>
          </a:xfrm>
          <a:prstGeom prst="rect">
            <a:avLst/>
          </a:prstGeom>
        </p:spPr>
        <p:txBody>
          <a:bodyPr vert="horz" lIns="91439" tIns="45720" rIns="91439" bIns="45720" rtlCol="0" anchor="ctr">
            <a:normAutofit/>
          </a:bodyPr>
          <a:lstStyle>
            <a:lvl1pPr algn="ctr" defTabSz="914391"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ru-RU" sz="2400" b="1" dirty="0" smtClean="0">
                <a:solidFill>
                  <a:prstClr val="black"/>
                </a:solidFill>
              </a:rPr>
              <a:t>Статья 12 Федерального закона от 21.07.2014 N 209-ФЗ "О государственной информационной системе жилищно-коммунального хозяйства"</a:t>
            </a:r>
            <a:endParaRPr lang="ru-RU" sz="2400" b="1" dirty="0">
              <a:solidFill>
                <a:prstClr val="black"/>
              </a:solidFill>
            </a:endParaRPr>
          </a:p>
        </p:txBody>
      </p:sp>
      <p:sp>
        <p:nvSpPr>
          <p:cNvPr id="11" name="Подзаголовок 2"/>
          <p:cNvSpPr txBox="1">
            <a:spLocks/>
          </p:cNvSpPr>
          <p:nvPr/>
        </p:nvSpPr>
        <p:spPr>
          <a:xfrm>
            <a:off x="249498" y="2352674"/>
            <a:ext cx="8674100" cy="4176464"/>
          </a:xfrm>
          <a:prstGeom prst="rect">
            <a:avLst/>
          </a:prstGeom>
          <a:solidFill>
            <a:schemeClr val="bg1">
              <a:lumMod val="75000"/>
            </a:schemeClr>
          </a:solidFill>
          <a:ln w="12700">
            <a:solidFill>
              <a:schemeClr val="tx2"/>
            </a:solidFill>
          </a:ln>
          <a:effectLst>
            <a:outerShdw blurRad="50800" dist="38100" dir="2700000" algn="tl" rotWithShape="0">
              <a:prstClr val="black">
                <a:alpha val="40000"/>
              </a:prstClr>
            </a:outerShdw>
          </a:effectLst>
        </p:spPr>
        <p:txBody>
          <a:bodyPr vert="horz" lIns="91439" tIns="45720" rIns="91439" bIns="45720" rtlCol="0" anchor="ctr">
            <a:noAutofit/>
          </a:bodyPr>
          <a:lstStyle>
            <a:lvl1pPr marL="0" indent="0" algn="l" defTabSz="914391"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195" indent="0" algn="l" defTabSz="914391"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391" indent="0" algn="l" defTabSz="914391"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586" indent="0" algn="l" defTabSz="914391"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782" indent="0" algn="l" defTabSz="914391"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5977" indent="0" algn="l" defTabSz="914391"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173" indent="0" algn="l" defTabSz="914391"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368" indent="0" algn="l" defTabSz="914391"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563" indent="0" algn="l" defTabSz="914391"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just" fontAlgn="auto">
              <a:spcAft>
                <a:spcPts val="0"/>
              </a:spcAft>
            </a:pPr>
            <a:r>
              <a:rPr lang="ru-RU" sz="2800" dirty="0" smtClean="0">
                <a:solidFill>
                  <a:prstClr val="black"/>
                </a:solidFill>
              </a:rPr>
              <a:t>П.8.     </a:t>
            </a:r>
            <a:r>
              <a:rPr lang="ru-RU" sz="2800" b="0" dirty="0" smtClean="0">
                <a:solidFill>
                  <a:prstClr val="black"/>
                </a:solidFill>
              </a:rPr>
              <a:t>С 1 января 2017 года в случае, если в системе не размещена информация о размере платы, подлежащей внесению потребителем за жилое помещение и коммунальные услуги, либо размещена информация, которая не соответствует платежному документу, представленному потребителю на бумажном носителе, платежный документ считается не представленным в соответствии с требованиями законодательства Российской Федерации.</a:t>
            </a:r>
            <a:endParaRPr lang="ru-RU" sz="2800" b="0" dirty="0">
              <a:solidFill>
                <a:prstClr val="black"/>
              </a:solidFill>
            </a:endParaRPr>
          </a:p>
        </p:txBody>
      </p:sp>
    </p:spTree>
    <p:extLst>
      <p:ext uri="{BB962C8B-B14F-4D97-AF65-F5344CB8AC3E}">
        <p14:creationId xmlns:p14="http://schemas.microsoft.com/office/powerpoint/2010/main" val="327333717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сполнительная">
  <a:themeElements>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Исполнительн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Исполните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6650</TotalTime>
  <Words>1883</Words>
  <Application>Microsoft Office PowerPoint</Application>
  <PresentationFormat>Экран (4:3)</PresentationFormat>
  <Paragraphs>156</Paragraphs>
  <Slides>16</Slides>
  <Notes>13</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2</vt:i4>
      </vt:variant>
      <vt:variant>
        <vt:lpstr>Заголовки слайдов</vt:lpstr>
      </vt:variant>
      <vt:variant>
        <vt:i4>16</vt:i4>
      </vt:variant>
    </vt:vector>
  </HeadingPairs>
  <TitlesOfParts>
    <vt:vector size="28" baseType="lpstr">
      <vt:lpstr>MS Gothic</vt:lpstr>
      <vt:lpstr>Arial</vt:lpstr>
      <vt:lpstr>Book Antiqua</vt:lpstr>
      <vt:lpstr>Calibri</vt:lpstr>
      <vt:lpstr>Century Gothic</vt:lpstr>
      <vt:lpstr>Courier New</vt:lpstr>
      <vt:lpstr>Palatino Linotype</vt:lpstr>
      <vt:lpstr>Tahoma</vt:lpstr>
      <vt:lpstr>Times New Roman</vt:lpstr>
      <vt:lpstr>Wingdings</vt:lpstr>
      <vt:lpstr>Исполнительная</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Статья 13.19.1. Нарушение порядка размещения информации в государственной информационной системе жилищно-коммунального хозяйства "Кодекса Российской Федерации об административных правонарушениях" от 30.12.2001 N 195-ФЗ</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ГЖИ Мо</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a.artemyevskih</dc:creator>
  <cp:lastModifiedBy>Лапина Л.А.</cp:lastModifiedBy>
  <cp:revision>654</cp:revision>
  <cp:lastPrinted>2016-11-08T15:41:55Z</cp:lastPrinted>
  <dcterms:created xsi:type="dcterms:W3CDTF">2013-11-28T09:27:22Z</dcterms:created>
  <dcterms:modified xsi:type="dcterms:W3CDTF">2016-11-10T15:51:27Z</dcterms:modified>
</cp:coreProperties>
</file>